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5"/>
  </p:notesMasterIdLst>
  <p:sldIdLst>
    <p:sldId id="256" r:id="rId2"/>
    <p:sldId id="263" r:id="rId3"/>
    <p:sldId id="285" r:id="rId4"/>
    <p:sldId id="265" r:id="rId5"/>
    <p:sldId id="267" r:id="rId6"/>
    <p:sldId id="2145706383" r:id="rId7"/>
    <p:sldId id="281" r:id="rId8"/>
    <p:sldId id="2145706436" r:id="rId9"/>
    <p:sldId id="2145706387" r:id="rId10"/>
    <p:sldId id="2145706437" r:id="rId11"/>
    <p:sldId id="280" r:id="rId12"/>
    <p:sldId id="2145706416" r:id="rId13"/>
    <p:sldId id="2145706414" r:id="rId14"/>
    <p:sldId id="2145706430" r:id="rId15"/>
    <p:sldId id="268" r:id="rId16"/>
    <p:sldId id="264" r:id="rId17"/>
    <p:sldId id="2145706421" r:id="rId18"/>
    <p:sldId id="2145706429" r:id="rId19"/>
    <p:sldId id="2145706418" r:id="rId20"/>
    <p:sldId id="2145706419" r:id="rId21"/>
    <p:sldId id="2145706420" r:id="rId22"/>
    <p:sldId id="276" r:id="rId23"/>
    <p:sldId id="2145706424" r:id="rId24"/>
    <p:sldId id="2145706433" r:id="rId25"/>
    <p:sldId id="2145706431" r:id="rId26"/>
    <p:sldId id="2145706422" r:id="rId27"/>
    <p:sldId id="2145706426" r:id="rId28"/>
    <p:sldId id="2145706427" r:id="rId29"/>
    <p:sldId id="2145706408" r:id="rId30"/>
    <p:sldId id="2145706409" r:id="rId31"/>
    <p:sldId id="2145706407" r:id="rId32"/>
    <p:sldId id="2145706403" r:id="rId33"/>
    <p:sldId id="25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3A128-7494-45CF-B206-F8D1017C585E}" v="5" dt="2024-01-29T22:31:10.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4803" autoAdjust="0"/>
  </p:normalViewPr>
  <p:slideViewPr>
    <p:cSldViewPr snapToGrid="0">
      <p:cViewPr varScale="1">
        <p:scale>
          <a:sx n="50" d="100"/>
          <a:sy n="50" d="100"/>
        </p:scale>
        <p:origin x="1280" y="28"/>
      </p:cViewPr>
      <p:guideLst/>
    </p:cSldViewPr>
  </p:slideViewPr>
  <p:outlineViewPr>
    <p:cViewPr>
      <p:scale>
        <a:sx n="33" d="100"/>
        <a:sy n="33" d="100"/>
      </p:scale>
      <p:origin x="0" y="-3435"/>
    </p:cViewPr>
  </p:outlineViewPr>
  <p:notesTextViewPr>
    <p:cViewPr>
      <p:scale>
        <a:sx n="1" d="1"/>
        <a:sy n="1" d="1"/>
      </p:scale>
      <p:origin x="0" y="0"/>
    </p:cViewPr>
  </p:notesTextViewPr>
  <p:sorterViewPr>
    <p:cViewPr>
      <p:scale>
        <a:sx n="120" d="100"/>
        <a:sy n="120" d="100"/>
      </p:scale>
      <p:origin x="0" y="-14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9F1E8-ED30-4E73-8BEF-E60A0D6A7214}" type="doc">
      <dgm:prSet loTypeId="urn:microsoft.com/office/officeart/2005/8/layout/arrow5" loCatId="process" qsTypeId="urn:microsoft.com/office/officeart/2005/8/quickstyle/3d1" qsCatId="3D" csTypeId="urn:microsoft.com/office/officeart/2005/8/colors/colorful1#1" csCatId="colorful" phldr="1"/>
      <dgm:spPr/>
      <dgm:t>
        <a:bodyPr/>
        <a:lstStyle/>
        <a:p>
          <a:endParaRPr lang="en-US"/>
        </a:p>
      </dgm:t>
    </dgm:pt>
    <dgm:pt modelId="{73D5D3B2-464D-4A23-8F76-D4579FB8D2A9}">
      <dgm:prSet phldrT="[Text]"/>
      <dgm:spPr>
        <a:xfrm rot="16200000">
          <a:off x="2584488" y="0"/>
          <a:ext cx="2781220" cy="2781220"/>
        </a:xfrm>
        <a:prstGeom prst="downArrow">
          <a:avLst>
            <a:gd name="adj1" fmla="val 50000"/>
            <a:gd name="adj2" fmla="val 35000"/>
          </a:avLst>
        </a:prstGeom>
        <a:solidFill>
          <a:srgbClr val="C00000"/>
        </a:solidFill>
        <a:ln>
          <a:noFill/>
        </a:ln>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Calibri" panose="020F0502020204030204"/>
              <a:ea typeface="+mn-ea"/>
              <a:cs typeface="+mn-cs"/>
            </a:rPr>
            <a:t>Risk</a:t>
          </a:r>
        </a:p>
      </dgm:t>
    </dgm:pt>
    <dgm:pt modelId="{3207F25D-719B-46BB-B4F0-FE796D1776DC}" type="parTrans" cxnId="{1BB31DF8-F1A3-440E-B5E4-46367D787458}">
      <dgm:prSet/>
      <dgm:spPr/>
      <dgm:t>
        <a:bodyPr/>
        <a:lstStyle/>
        <a:p>
          <a:endParaRPr lang="en-US"/>
        </a:p>
      </dgm:t>
    </dgm:pt>
    <dgm:pt modelId="{D9E1E560-A006-45A0-B451-9DCB9110528D}" type="sibTrans" cxnId="{1BB31DF8-F1A3-440E-B5E4-46367D787458}">
      <dgm:prSet/>
      <dgm:spPr/>
      <dgm:t>
        <a:bodyPr/>
        <a:lstStyle/>
        <a:p>
          <a:endParaRPr lang="en-US"/>
        </a:p>
      </dgm:t>
    </dgm:pt>
    <dgm:pt modelId="{928D5031-F991-4708-B258-E573EAB7710F}">
      <dgm:prSet phldrT="[Text]"/>
      <dgm:spPr>
        <a:xfrm rot="5400000">
          <a:off x="5854791" y="1099"/>
          <a:ext cx="2781220" cy="2781220"/>
        </a:xfrm>
        <a:prstGeom prst="downArrow">
          <a:avLst>
            <a:gd name="adj1" fmla="val 50000"/>
            <a:gd name="adj2" fmla="val 35000"/>
          </a:avLst>
        </a:prstGeom>
        <a:solidFill>
          <a:srgbClr val="7030A0"/>
        </a:solidFill>
        <a:ln>
          <a:noFill/>
        </a:ln>
        <a:effectLst/>
        <a:scene3d>
          <a:camera prst="orthographicFront"/>
          <a:lightRig rig="flat" dir="t"/>
        </a:scene3d>
        <a:sp3d prstMaterial="plastic">
          <a:bevelT w="120900" h="88900"/>
          <a:bevelB w="88900" h="31750" prst="angle"/>
        </a:sp3d>
      </dgm:spPr>
      <dgm:t>
        <a:bodyPr/>
        <a:lstStyle/>
        <a:p>
          <a:pPr>
            <a:buNone/>
          </a:pPr>
          <a:r>
            <a:rPr lang="en-US" dirty="0">
              <a:solidFill>
                <a:sysClr val="window" lastClr="FFFFFF"/>
              </a:solidFill>
              <a:latin typeface="Calibri" panose="020F0502020204030204"/>
              <a:ea typeface="+mn-ea"/>
              <a:cs typeface="+mn-cs"/>
            </a:rPr>
            <a:t>Person Centered Care</a:t>
          </a:r>
        </a:p>
      </dgm:t>
    </dgm:pt>
    <dgm:pt modelId="{CB5B8715-F929-4AEB-98B8-876EB38A961E}" type="parTrans" cxnId="{40C9D94F-6629-4DC0-BFC6-91BB60E9620A}">
      <dgm:prSet/>
      <dgm:spPr/>
      <dgm:t>
        <a:bodyPr/>
        <a:lstStyle/>
        <a:p>
          <a:endParaRPr lang="en-US"/>
        </a:p>
      </dgm:t>
    </dgm:pt>
    <dgm:pt modelId="{3A6F7EB5-D432-4BC2-8D94-31AB6B533349}" type="sibTrans" cxnId="{40C9D94F-6629-4DC0-BFC6-91BB60E9620A}">
      <dgm:prSet/>
      <dgm:spPr/>
      <dgm:t>
        <a:bodyPr/>
        <a:lstStyle/>
        <a:p>
          <a:endParaRPr lang="en-US"/>
        </a:p>
      </dgm:t>
    </dgm:pt>
    <dgm:pt modelId="{E741B53B-8986-4CFC-9BAE-6A878CA5CF6D}" type="pres">
      <dgm:prSet presAssocID="{2DE9F1E8-ED30-4E73-8BEF-E60A0D6A7214}" presName="diagram" presStyleCnt="0">
        <dgm:presLayoutVars>
          <dgm:dir/>
          <dgm:resizeHandles val="exact"/>
        </dgm:presLayoutVars>
      </dgm:prSet>
      <dgm:spPr/>
    </dgm:pt>
    <dgm:pt modelId="{D9590238-5CF4-467C-9CD7-DDAA69B29D5C}" type="pres">
      <dgm:prSet presAssocID="{73D5D3B2-464D-4A23-8F76-D4579FB8D2A9}" presName="arrow" presStyleLbl="node1" presStyleIdx="0" presStyleCnt="2" custRadScaleRad="83464" custRadScaleInc="-701">
        <dgm:presLayoutVars>
          <dgm:bulletEnabled val="1"/>
        </dgm:presLayoutVars>
      </dgm:prSet>
      <dgm:spPr/>
    </dgm:pt>
    <dgm:pt modelId="{26AB3270-9573-4B5E-8BB9-3ABD81FEB99E}" type="pres">
      <dgm:prSet presAssocID="{928D5031-F991-4708-B258-E573EAB7710F}" presName="arrow" presStyleLbl="node1" presStyleIdx="1" presStyleCnt="2" custScaleX="104197" custScaleY="100040" custRadScaleRad="157395" custRadScaleInc="-15273">
        <dgm:presLayoutVars>
          <dgm:bulletEnabled val="1"/>
        </dgm:presLayoutVars>
      </dgm:prSet>
      <dgm:spPr/>
    </dgm:pt>
  </dgm:ptLst>
  <dgm:cxnLst>
    <dgm:cxn modelId="{E94DD94E-93FE-46F5-87BE-30424E7ABA55}" type="presOf" srcId="{928D5031-F991-4708-B258-E573EAB7710F}" destId="{26AB3270-9573-4B5E-8BB9-3ABD81FEB99E}" srcOrd="0" destOrd="0" presId="urn:microsoft.com/office/officeart/2005/8/layout/arrow5"/>
    <dgm:cxn modelId="{40C9D94F-6629-4DC0-BFC6-91BB60E9620A}" srcId="{2DE9F1E8-ED30-4E73-8BEF-E60A0D6A7214}" destId="{928D5031-F991-4708-B258-E573EAB7710F}" srcOrd="1" destOrd="0" parTransId="{CB5B8715-F929-4AEB-98B8-876EB38A961E}" sibTransId="{3A6F7EB5-D432-4BC2-8D94-31AB6B533349}"/>
    <dgm:cxn modelId="{A5407D96-B952-4A97-8A1E-D3D01074CC81}" type="presOf" srcId="{73D5D3B2-464D-4A23-8F76-D4579FB8D2A9}" destId="{D9590238-5CF4-467C-9CD7-DDAA69B29D5C}" srcOrd="0" destOrd="0" presId="urn:microsoft.com/office/officeart/2005/8/layout/arrow5"/>
    <dgm:cxn modelId="{C3534DD3-19EA-4180-A1B7-3B76FF6D4482}" type="presOf" srcId="{2DE9F1E8-ED30-4E73-8BEF-E60A0D6A7214}" destId="{E741B53B-8986-4CFC-9BAE-6A878CA5CF6D}" srcOrd="0" destOrd="0" presId="urn:microsoft.com/office/officeart/2005/8/layout/arrow5"/>
    <dgm:cxn modelId="{1BB31DF8-F1A3-440E-B5E4-46367D787458}" srcId="{2DE9F1E8-ED30-4E73-8BEF-E60A0D6A7214}" destId="{73D5D3B2-464D-4A23-8F76-D4579FB8D2A9}" srcOrd="0" destOrd="0" parTransId="{3207F25D-719B-46BB-B4F0-FE796D1776DC}" sibTransId="{D9E1E560-A006-45A0-B451-9DCB9110528D}"/>
    <dgm:cxn modelId="{023EF45A-52D2-49E9-B35C-EAF8510862C4}" type="presParOf" srcId="{E741B53B-8986-4CFC-9BAE-6A878CA5CF6D}" destId="{D9590238-5CF4-467C-9CD7-DDAA69B29D5C}" srcOrd="0" destOrd="0" presId="urn:microsoft.com/office/officeart/2005/8/layout/arrow5"/>
    <dgm:cxn modelId="{0F1EFD45-327E-471A-AAAA-E758375E82A2}" type="presParOf" srcId="{E741B53B-8986-4CFC-9BAE-6A878CA5CF6D}" destId="{26AB3270-9573-4B5E-8BB9-3ABD81FEB99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7D97D-F357-4F61-9E58-82F8E9D3E3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61898A-EB99-4060-996F-0A0ACE3D35ED}">
      <dgm:prSet phldrT="[Text]"/>
      <dgm:spPr>
        <a:solidFill>
          <a:schemeClr val="accent2">
            <a:alpha val="90000"/>
          </a:schemeClr>
        </a:solidFill>
      </dgm:spPr>
      <dgm:t>
        <a:bodyPr/>
        <a:lstStyle/>
        <a:p>
          <a:r>
            <a:rPr lang="en-US" b="1" dirty="0"/>
            <a:t>Transmission-based Precautions</a:t>
          </a:r>
        </a:p>
      </dgm:t>
    </dgm:pt>
    <dgm:pt modelId="{626128EA-47C7-436C-AA25-6E52A2E09F6D}" type="parTrans" cxnId="{27CFA4EB-9A50-490B-93FB-C3C01E48B3BE}">
      <dgm:prSet/>
      <dgm:spPr/>
      <dgm:t>
        <a:bodyPr/>
        <a:lstStyle/>
        <a:p>
          <a:endParaRPr lang="en-US"/>
        </a:p>
      </dgm:t>
    </dgm:pt>
    <dgm:pt modelId="{1574AA10-682C-4315-9EDD-4D7B91F84BC3}" type="sibTrans" cxnId="{27CFA4EB-9A50-490B-93FB-C3C01E48B3BE}">
      <dgm:prSet/>
      <dgm:spPr/>
      <dgm:t>
        <a:bodyPr/>
        <a:lstStyle/>
        <a:p>
          <a:endParaRPr lang="en-US"/>
        </a:p>
      </dgm:t>
    </dgm:pt>
    <dgm:pt modelId="{8ED4D13F-B892-4AC7-8319-6FD7492F8AFA}">
      <dgm:prSet phldrT="[Text]"/>
      <dgm:spPr/>
      <dgm:t>
        <a:bodyPr/>
        <a:lstStyle/>
        <a:p>
          <a:r>
            <a:rPr lang="en-US" dirty="0">
              <a:solidFill>
                <a:schemeClr val="tx1">
                  <a:lumMod val="75000"/>
                </a:schemeClr>
              </a:solidFill>
            </a:rPr>
            <a:t>Airborne</a:t>
          </a:r>
        </a:p>
      </dgm:t>
    </dgm:pt>
    <dgm:pt modelId="{1F6ABEE3-B26F-4894-B1A7-62AB36F33169}" type="parTrans" cxnId="{911D8BF4-BF30-4FF9-9655-90098196F877}">
      <dgm:prSet/>
      <dgm:spPr/>
      <dgm:t>
        <a:bodyPr/>
        <a:lstStyle/>
        <a:p>
          <a:endParaRPr lang="en-US"/>
        </a:p>
      </dgm:t>
    </dgm:pt>
    <dgm:pt modelId="{8BA96786-817D-47AA-B31D-836BDA1EED99}" type="sibTrans" cxnId="{911D8BF4-BF30-4FF9-9655-90098196F877}">
      <dgm:prSet/>
      <dgm:spPr/>
      <dgm:t>
        <a:bodyPr/>
        <a:lstStyle/>
        <a:p>
          <a:endParaRPr lang="en-US"/>
        </a:p>
      </dgm:t>
    </dgm:pt>
    <dgm:pt modelId="{D9AF1955-DB28-4617-9DEA-3B14AC34BD16}">
      <dgm:prSet phldrT="[Text]"/>
      <dgm:spPr>
        <a:solidFill>
          <a:schemeClr val="accent2">
            <a:alpha val="90000"/>
          </a:schemeClr>
        </a:solidFill>
      </dgm:spPr>
      <dgm:t>
        <a:bodyPr/>
        <a:lstStyle/>
        <a:p>
          <a:r>
            <a:rPr lang="en-US" b="1" dirty="0"/>
            <a:t>Enhanced Barrier</a:t>
          </a:r>
        </a:p>
      </dgm:t>
    </dgm:pt>
    <dgm:pt modelId="{7D654223-F9EB-4316-B55A-82C356D682D0}" type="parTrans" cxnId="{1BFB0443-3CB6-4EDB-9B0B-7212D178F700}">
      <dgm:prSet/>
      <dgm:spPr/>
      <dgm:t>
        <a:bodyPr/>
        <a:lstStyle/>
        <a:p>
          <a:endParaRPr lang="en-US"/>
        </a:p>
      </dgm:t>
    </dgm:pt>
    <dgm:pt modelId="{D1F54A83-CA1D-4610-A35A-8B2325245B48}" type="sibTrans" cxnId="{1BFB0443-3CB6-4EDB-9B0B-7212D178F700}">
      <dgm:prSet/>
      <dgm:spPr/>
      <dgm:t>
        <a:bodyPr/>
        <a:lstStyle/>
        <a:p>
          <a:endParaRPr lang="en-US"/>
        </a:p>
      </dgm:t>
    </dgm:pt>
    <dgm:pt modelId="{08F5D77A-D538-48AF-9CE7-D9ABCE51236F}">
      <dgm:prSet/>
      <dgm:spPr/>
      <dgm:t>
        <a:bodyPr/>
        <a:lstStyle/>
        <a:p>
          <a:r>
            <a:rPr lang="en-US" dirty="0">
              <a:solidFill>
                <a:schemeClr val="tx1">
                  <a:lumMod val="75000"/>
                </a:schemeClr>
              </a:solidFill>
            </a:rPr>
            <a:t>Droplet</a:t>
          </a:r>
        </a:p>
      </dgm:t>
    </dgm:pt>
    <dgm:pt modelId="{F17A4EB7-47BF-4844-AAFF-99E9693A1519}" type="parTrans" cxnId="{175218E1-0AEC-4D4B-A052-9911B7DE3052}">
      <dgm:prSet/>
      <dgm:spPr/>
      <dgm:t>
        <a:bodyPr/>
        <a:lstStyle/>
        <a:p>
          <a:endParaRPr lang="en-US"/>
        </a:p>
      </dgm:t>
    </dgm:pt>
    <dgm:pt modelId="{B4FF66E7-BDA8-46FD-920A-BB9DB8B20C78}" type="sibTrans" cxnId="{175218E1-0AEC-4D4B-A052-9911B7DE3052}">
      <dgm:prSet/>
      <dgm:spPr/>
      <dgm:t>
        <a:bodyPr/>
        <a:lstStyle/>
        <a:p>
          <a:endParaRPr lang="en-US"/>
        </a:p>
      </dgm:t>
    </dgm:pt>
    <dgm:pt modelId="{30C9CE3A-564C-4FB2-BFFA-73E2A427BEF8}">
      <dgm:prSet/>
      <dgm:spPr>
        <a:solidFill>
          <a:schemeClr val="accent2">
            <a:alpha val="90000"/>
          </a:schemeClr>
        </a:solidFill>
      </dgm:spPr>
      <dgm:t>
        <a:bodyPr/>
        <a:lstStyle/>
        <a:p>
          <a:r>
            <a:rPr lang="en-US" b="1" dirty="0">
              <a:solidFill>
                <a:schemeClr val="bg1"/>
              </a:solidFill>
            </a:rPr>
            <a:t>Contact</a:t>
          </a:r>
        </a:p>
      </dgm:t>
    </dgm:pt>
    <dgm:pt modelId="{6FB74AB0-6528-490E-9DB5-2B7422D4E512}" type="parTrans" cxnId="{5CD68CB9-2701-4963-B6D9-3778B0DDE3B7}">
      <dgm:prSet/>
      <dgm:spPr/>
      <dgm:t>
        <a:bodyPr/>
        <a:lstStyle/>
        <a:p>
          <a:endParaRPr lang="en-US"/>
        </a:p>
      </dgm:t>
    </dgm:pt>
    <dgm:pt modelId="{44D068D9-CA2E-4B72-A0EB-39B8E385D507}" type="sibTrans" cxnId="{5CD68CB9-2701-4963-B6D9-3778B0DDE3B7}">
      <dgm:prSet/>
      <dgm:spPr/>
      <dgm:t>
        <a:bodyPr/>
        <a:lstStyle/>
        <a:p>
          <a:endParaRPr lang="en-US"/>
        </a:p>
      </dgm:t>
    </dgm:pt>
    <dgm:pt modelId="{112F54FA-2BD1-4ABD-B2CD-F3A0A499B50A}" type="pres">
      <dgm:prSet presAssocID="{59E7D97D-F357-4F61-9E58-82F8E9D3E332}" presName="hierChild1" presStyleCnt="0">
        <dgm:presLayoutVars>
          <dgm:chPref val="1"/>
          <dgm:dir/>
          <dgm:animOne val="branch"/>
          <dgm:animLvl val="lvl"/>
          <dgm:resizeHandles/>
        </dgm:presLayoutVars>
      </dgm:prSet>
      <dgm:spPr/>
    </dgm:pt>
    <dgm:pt modelId="{9EA81CA1-9B0C-4851-93A3-CE32E7F7D48D}" type="pres">
      <dgm:prSet presAssocID="{6961898A-EB99-4060-996F-0A0ACE3D35ED}" presName="hierRoot1" presStyleCnt="0"/>
      <dgm:spPr/>
    </dgm:pt>
    <dgm:pt modelId="{A53D4E1B-82FA-471E-AF92-E2DB2030746C}" type="pres">
      <dgm:prSet presAssocID="{6961898A-EB99-4060-996F-0A0ACE3D35ED}" presName="composite" presStyleCnt="0"/>
      <dgm:spPr/>
    </dgm:pt>
    <dgm:pt modelId="{D37FCF97-1B22-4EB8-82C6-2DF4208062FD}" type="pres">
      <dgm:prSet presAssocID="{6961898A-EB99-4060-996F-0A0ACE3D35ED}" presName="background" presStyleLbl="node0" presStyleIdx="0" presStyleCnt="1"/>
      <dgm:spPr/>
    </dgm:pt>
    <dgm:pt modelId="{60C0CC8F-E531-4C53-88EA-0AFA8D4D59A5}" type="pres">
      <dgm:prSet presAssocID="{6961898A-EB99-4060-996F-0A0ACE3D35ED}" presName="text" presStyleLbl="fgAcc0" presStyleIdx="0" presStyleCnt="1">
        <dgm:presLayoutVars>
          <dgm:chPref val="3"/>
        </dgm:presLayoutVars>
      </dgm:prSet>
      <dgm:spPr/>
    </dgm:pt>
    <dgm:pt modelId="{5F9012AE-23FB-4461-8FBB-777DB87C6971}" type="pres">
      <dgm:prSet presAssocID="{6961898A-EB99-4060-996F-0A0ACE3D35ED}" presName="hierChild2" presStyleCnt="0"/>
      <dgm:spPr/>
    </dgm:pt>
    <dgm:pt modelId="{74658FAA-8F70-4995-AD7B-109F15C0EF09}" type="pres">
      <dgm:prSet presAssocID="{1F6ABEE3-B26F-4894-B1A7-62AB36F33169}" presName="Name10" presStyleLbl="parChTrans1D2" presStyleIdx="0" presStyleCnt="4"/>
      <dgm:spPr/>
    </dgm:pt>
    <dgm:pt modelId="{120C7A3F-962A-4C4F-A561-E5A85AAEEB04}" type="pres">
      <dgm:prSet presAssocID="{8ED4D13F-B892-4AC7-8319-6FD7492F8AFA}" presName="hierRoot2" presStyleCnt="0"/>
      <dgm:spPr/>
    </dgm:pt>
    <dgm:pt modelId="{97D1BC69-627E-44D8-87A0-5EEAF504D02F}" type="pres">
      <dgm:prSet presAssocID="{8ED4D13F-B892-4AC7-8319-6FD7492F8AFA}" presName="composite2" presStyleCnt="0"/>
      <dgm:spPr/>
    </dgm:pt>
    <dgm:pt modelId="{C8E91F39-3805-4E58-BC77-25AF36AB35CE}" type="pres">
      <dgm:prSet presAssocID="{8ED4D13F-B892-4AC7-8319-6FD7492F8AFA}" presName="background2" presStyleLbl="node2" presStyleIdx="0" presStyleCnt="4"/>
      <dgm:spPr/>
    </dgm:pt>
    <dgm:pt modelId="{7086393F-6988-4EC1-B579-F6394BE465F1}" type="pres">
      <dgm:prSet presAssocID="{8ED4D13F-B892-4AC7-8319-6FD7492F8AFA}" presName="text2" presStyleLbl="fgAcc2" presStyleIdx="0" presStyleCnt="4">
        <dgm:presLayoutVars>
          <dgm:chPref val="3"/>
        </dgm:presLayoutVars>
      </dgm:prSet>
      <dgm:spPr/>
    </dgm:pt>
    <dgm:pt modelId="{DF70CA7C-C522-4BF7-A7AD-3B67CAF7C8A5}" type="pres">
      <dgm:prSet presAssocID="{8ED4D13F-B892-4AC7-8319-6FD7492F8AFA}" presName="hierChild3" presStyleCnt="0"/>
      <dgm:spPr/>
    </dgm:pt>
    <dgm:pt modelId="{41300CC1-5582-403F-92B7-E4512ED236E0}" type="pres">
      <dgm:prSet presAssocID="{F17A4EB7-47BF-4844-AAFF-99E9693A1519}" presName="Name10" presStyleLbl="parChTrans1D2" presStyleIdx="1" presStyleCnt="4"/>
      <dgm:spPr/>
    </dgm:pt>
    <dgm:pt modelId="{A8D6A9FA-69E0-4005-B3B5-41FC838F6979}" type="pres">
      <dgm:prSet presAssocID="{08F5D77A-D538-48AF-9CE7-D9ABCE51236F}" presName="hierRoot2" presStyleCnt="0"/>
      <dgm:spPr/>
    </dgm:pt>
    <dgm:pt modelId="{C790E04B-F944-4EA7-BB2C-3709C120540E}" type="pres">
      <dgm:prSet presAssocID="{08F5D77A-D538-48AF-9CE7-D9ABCE51236F}" presName="composite2" presStyleCnt="0"/>
      <dgm:spPr/>
    </dgm:pt>
    <dgm:pt modelId="{08F0A283-15C4-4095-9C61-6EF42BE7B097}" type="pres">
      <dgm:prSet presAssocID="{08F5D77A-D538-48AF-9CE7-D9ABCE51236F}" presName="background2" presStyleLbl="node2" presStyleIdx="1" presStyleCnt="4"/>
      <dgm:spPr/>
    </dgm:pt>
    <dgm:pt modelId="{741C1DE2-0C38-4666-99B9-4D326695AFCC}" type="pres">
      <dgm:prSet presAssocID="{08F5D77A-D538-48AF-9CE7-D9ABCE51236F}" presName="text2" presStyleLbl="fgAcc2" presStyleIdx="1" presStyleCnt="4">
        <dgm:presLayoutVars>
          <dgm:chPref val="3"/>
        </dgm:presLayoutVars>
      </dgm:prSet>
      <dgm:spPr/>
    </dgm:pt>
    <dgm:pt modelId="{39DC754B-9C83-467F-B6BA-C0AD8EB95D94}" type="pres">
      <dgm:prSet presAssocID="{08F5D77A-D538-48AF-9CE7-D9ABCE51236F}" presName="hierChild3" presStyleCnt="0"/>
      <dgm:spPr/>
    </dgm:pt>
    <dgm:pt modelId="{1F709BAD-448A-4B45-8138-7762936349DB}" type="pres">
      <dgm:prSet presAssocID="{7D654223-F9EB-4316-B55A-82C356D682D0}" presName="Name10" presStyleLbl="parChTrans1D2" presStyleIdx="2" presStyleCnt="4"/>
      <dgm:spPr/>
    </dgm:pt>
    <dgm:pt modelId="{55F409D0-65D9-4699-BC89-64A16BA1E1D1}" type="pres">
      <dgm:prSet presAssocID="{D9AF1955-DB28-4617-9DEA-3B14AC34BD16}" presName="hierRoot2" presStyleCnt="0"/>
      <dgm:spPr/>
    </dgm:pt>
    <dgm:pt modelId="{0A9B4AE7-1AFB-4B45-80EE-6B486D75F967}" type="pres">
      <dgm:prSet presAssocID="{D9AF1955-DB28-4617-9DEA-3B14AC34BD16}" presName="composite2" presStyleCnt="0"/>
      <dgm:spPr/>
    </dgm:pt>
    <dgm:pt modelId="{3243D046-2694-4A1F-8BF8-5F80DD3A09DD}" type="pres">
      <dgm:prSet presAssocID="{D9AF1955-DB28-4617-9DEA-3B14AC34BD16}" presName="background2" presStyleLbl="node2" presStyleIdx="2" presStyleCnt="4"/>
      <dgm:spPr/>
    </dgm:pt>
    <dgm:pt modelId="{89158D12-A12B-46AB-B291-A20E9BA88D01}" type="pres">
      <dgm:prSet presAssocID="{D9AF1955-DB28-4617-9DEA-3B14AC34BD16}" presName="text2" presStyleLbl="fgAcc2" presStyleIdx="2" presStyleCnt="4">
        <dgm:presLayoutVars>
          <dgm:chPref val="3"/>
        </dgm:presLayoutVars>
      </dgm:prSet>
      <dgm:spPr/>
    </dgm:pt>
    <dgm:pt modelId="{0A7B24FD-C0AA-4792-BD68-7BFE174C814E}" type="pres">
      <dgm:prSet presAssocID="{D9AF1955-DB28-4617-9DEA-3B14AC34BD16}" presName="hierChild3" presStyleCnt="0"/>
      <dgm:spPr/>
    </dgm:pt>
    <dgm:pt modelId="{8667C313-AAB9-43BF-8046-47EDDFE72D71}" type="pres">
      <dgm:prSet presAssocID="{6FB74AB0-6528-490E-9DB5-2B7422D4E512}" presName="Name10" presStyleLbl="parChTrans1D2" presStyleIdx="3" presStyleCnt="4"/>
      <dgm:spPr/>
    </dgm:pt>
    <dgm:pt modelId="{D10D1786-BE95-477D-B5C9-43FC47DB8682}" type="pres">
      <dgm:prSet presAssocID="{30C9CE3A-564C-4FB2-BFFA-73E2A427BEF8}" presName="hierRoot2" presStyleCnt="0"/>
      <dgm:spPr/>
    </dgm:pt>
    <dgm:pt modelId="{335DAB09-EDCF-4453-B957-8AAE2C77CE11}" type="pres">
      <dgm:prSet presAssocID="{30C9CE3A-564C-4FB2-BFFA-73E2A427BEF8}" presName="composite2" presStyleCnt="0"/>
      <dgm:spPr/>
    </dgm:pt>
    <dgm:pt modelId="{046DBBF7-D96D-44D9-A9C4-C75DD226A4C6}" type="pres">
      <dgm:prSet presAssocID="{30C9CE3A-564C-4FB2-BFFA-73E2A427BEF8}" presName="background2" presStyleLbl="node2" presStyleIdx="3" presStyleCnt="4"/>
      <dgm:spPr/>
    </dgm:pt>
    <dgm:pt modelId="{1A618C85-2EC7-4AD1-97F2-82AE33F7510A}" type="pres">
      <dgm:prSet presAssocID="{30C9CE3A-564C-4FB2-BFFA-73E2A427BEF8}" presName="text2" presStyleLbl="fgAcc2" presStyleIdx="3" presStyleCnt="4">
        <dgm:presLayoutVars>
          <dgm:chPref val="3"/>
        </dgm:presLayoutVars>
      </dgm:prSet>
      <dgm:spPr/>
    </dgm:pt>
    <dgm:pt modelId="{01292E3C-EEB3-4FE6-82DC-444B5B22010B}" type="pres">
      <dgm:prSet presAssocID="{30C9CE3A-564C-4FB2-BFFA-73E2A427BEF8}" presName="hierChild3" presStyleCnt="0"/>
      <dgm:spPr/>
    </dgm:pt>
  </dgm:ptLst>
  <dgm:cxnLst>
    <dgm:cxn modelId="{92563D29-7CAB-48ED-87E8-67771DF0E678}" type="presOf" srcId="{8ED4D13F-B892-4AC7-8319-6FD7492F8AFA}" destId="{7086393F-6988-4EC1-B579-F6394BE465F1}" srcOrd="0" destOrd="0" presId="urn:microsoft.com/office/officeart/2005/8/layout/hierarchy1"/>
    <dgm:cxn modelId="{1BFB0443-3CB6-4EDB-9B0B-7212D178F700}" srcId="{6961898A-EB99-4060-996F-0A0ACE3D35ED}" destId="{D9AF1955-DB28-4617-9DEA-3B14AC34BD16}" srcOrd="2" destOrd="0" parTransId="{7D654223-F9EB-4316-B55A-82C356D682D0}" sibTransId="{D1F54A83-CA1D-4610-A35A-8B2325245B48}"/>
    <dgm:cxn modelId="{8EBF5B76-6826-4917-9E7A-68F104903F35}" type="presOf" srcId="{6961898A-EB99-4060-996F-0A0ACE3D35ED}" destId="{60C0CC8F-E531-4C53-88EA-0AFA8D4D59A5}" srcOrd="0" destOrd="0" presId="urn:microsoft.com/office/officeart/2005/8/layout/hierarchy1"/>
    <dgm:cxn modelId="{DF05AD7C-660F-465E-8D23-78D143443DDC}" type="presOf" srcId="{7D654223-F9EB-4316-B55A-82C356D682D0}" destId="{1F709BAD-448A-4B45-8138-7762936349DB}" srcOrd="0" destOrd="0" presId="urn:microsoft.com/office/officeart/2005/8/layout/hierarchy1"/>
    <dgm:cxn modelId="{5FFE5694-9A46-41E5-8AD0-CAEAFC80FC41}" type="presOf" srcId="{30C9CE3A-564C-4FB2-BFFA-73E2A427BEF8}" destId="{1A618C85-2EC7-4AD1-97F2-82AE33F7510A}" srcOrd="0" destOrd="0" presId="urn:microsoft.com/office/officeart/2005/8/layout/hierarchy1"/>
    <dgm:cxn modelId="{8AE9B49F-0A5E-4C9B-8AAC-5B4B2A97E56D}" type="presOf" srcId="{08F5D77A-D538-48AF-9CE7-D9ABCE51236F}" destId="{741C1DE2-0C38-4666-99B9-4D326695AFCC}" srcOrd="0" destOrd="0" presId="urn:microsoft.com/office/officeart/2005/8/layout/hierarchy1"/>
    <dgm:cxn modelId="{117537B1-788D-4EF7-9581-A21E22A5F1D1}" type="presOf" srcId="{D9AF1955-DB28-4617-9DEA-3B14AC34BD16}" destId="{89158D12-A12B-46AB-B291-A20E9BA88D01}" srcOrd="0" destOrd="0" presId="urn:microsoft.com/office/officeart/2005/8/layout/hierarchy1"/>
    <dgm:cxn modelId="{A3C989B5-BD35-4D9F-9F6D-082A1F4C4C39}" type="presOf" srcId="{F17A4EB7-47BF-4844-AAFF-99E9693A1519}" destId="{41300CC1-5582-403F-92B7-E4512ED236E0}" srcOrd="0" destOrd="0" presId="urn:microsoft.com/office/officeart/2005/8/layout/hierarchy1"/>
    <dgm:cxn modelId="{11918BB8-AB58-4E47-874B-AB2E50CF17C1}" type="presOf" srcId="{1F6ABEE3-B26F-4894-B1A7-62AB36F33169}" destId="{74658FAA-8F70-4995-AD7B-109F15C0EF09}" srcOrd="0" destOrd="0" presId="urn:microsoft.com/office/officeart/2005/8/layout/hierarchy1"/>
    <dgm:cxn modelId="{3CBB5BB9-C0B6-4DB3-89D2-14139854044F}" type="presOf" srcId="{6FB74AB0-6528-490E-9DB5-2B7422D4E512}" destId="{8667C313-AAB9-43BF-8046-47EDDFE72D71}" srcOrd="0" destOrd="0" presId="urn:microsoft.com/office/officeart/2005/8/layout/hierarchy1"/>
    <dgm:cxn modelId="{5CD68CB9-2701-4963-B6D9-3778B0DDE3B7}" srcId="{6961898A-EB99-4060-996F-0A0ACE3D35ED}" destId="{30C9CE3A-564C-4FB2-BFFA-73E2A427BEF8}" srcOrd="3" destOrd="0" parTransId="{6FB74AB0-6528-490E-9DB5-2B7422D4E512}" sibTransId="{44D068D9-CA2E-4B72-A0EB-39B8E385D507}"/>
    <dgm:cxn modelId="{175218E1-0AEC-4D4B-A052-9911B7DE3052}" srcId="{6961898A-EB99-4060-996F-0A0ACE3D35ED}" destId="{08F5D77A-D538-48AF-9CE7-D9ABCE51236F}" srcOrd="1" destOrd="0" parTransId="{F17A4EB7-47BF-4844-AAFF-99E9693A1519}" sibTransId="{B4FF66E7-BDA8-46FD-920A-BB9DB8B20C78}"/>
    <dgm:cxn modelId="{27CFA4EB-9A50-490B-93FB-C3C01E48B3BE}" srcId="{59E7D97D-F357-4F61-9E58-82F8E9D3E332}" destId="{6961898A-EB99-4060-996F-0A0ACE3D35ED}" srcOrd="0" destOrd="0" parTransId="{626128EA-47C7-436C-AA25-6E52A2E09F6D}" sibTransId="{1574AA10-682C-4315-9EDD-4D7B91F84BC3}"/>
    <dgm:cxn modelId="{3A59FDF3-4AE5-4473-897A-4AEE161E22CA}" type="presOf" srcId="{59E7D97D-F357-4F61-9E58-82F8E9D3E332}" destId="{112F54FA-2BD1-4ABD-B2CD-F3A0A499B50A}" srcOrd="0" destOrd="0" presId="urn:microsoft.com/office/officeart/2005/8/layout/hierarchy1"/>
    <dgm:cxn modelId="{911D8BF4-BF30-4FF9-9655-90098196F877}" srcId="{6961898A-EB99-4060-996F-0A0ACE3D35ED}" destId="{8ED4D13F-B892-4AC7-8319-6FD7492F8AFA}" srcOrd="0" destOrd="0" parTransId="{1F6ABEE3-B26F-4894-B1A7-62AB36F33169}" sibTransId="{8BA96786-817D-47AA-B31D-836BDA1EED99}"/>
    <dgm:cxn modelId="{05FBB5D2-5ED9-4CF3-9695-257E3EC22CC1}" type="presParOf" srcId="{112F54FA-2BD1-4ABD-B2CD-F3A0A499B50A}" destId="{9EA81CA1-9B0C-4851-93A3-CE32E7F7D48D}" srcOrd="0" destOrd="0" presId="urn:microsoft.com/office/officeart/2005/8/layout/hierarchy1"/>
    <dgm:cxn modelId="{17897557-05AF-4F1C-891C-79A3893A4ED9}" type="presParOf" srcId="{9EA81CA1-9B0C-4851-93A3-CE32E7F7D48D}" destId="{A53D4E1B-82FA-471E-AF92-E2DB2030746C}" srcOrd="0" destOrd="0" presId="urn:microsoft.com/office/officeart/2005/8/layout/hierarchy1"/>
    <dgm:cxn modelId="{4BF62441-B3C7-4291-BB7F-39B7FED96FC9}" type="presParOf" srcId="{A53D4E1B-82FA-471E-AF92-E2DB2030746C}" destId="{D37FCF97-1B22-4EB8-82C6-2DF4208062FD}" srcOrd="0" destOrd="0" presId="urn:microsoft.com/office/officeart/2005/8/layout/hierarchy1"/>
    <dgm:cxn modelId="{07440ADF-F8D2-4142-9870-268D2E003AB0}" type="presParOf" srcId="{A53D4E1B-82FA-471E-AF92-E2DB2030746C}" destId="{60C0CC8F-E531-4C53-88EA-0AFA8D4D59A5}" srcOrd="1" destOrd="0" presId="urn:microsoft.com/office/officeart/2005/8/layout/hierarchy1"/>
    <dgm:cxn modelId="{8189675C-6E4B-49F0-A13A-53F4E636F85D}" type="presParOf" srcId="{9EA81CA1-9B0C-4851-93A3-CE32E7F7D48D}" destId="{5F9012AE-23FB-4461-8FBB-777DB87C6971}" srcOrd="1" destOrd="0" presId="urn:microsoft.com/office/officeart/2005/8/layout/hierarchy1"/>
    <dgm:cxn modelId="{9AEFDC0B-E452-4C07-BF7C-F38C402681B9}" type="presParOf" srcId="{5F9012AE-23FB-4461-8FBB-777DB87C6971}" destId="{74658FAA-8F70-4995-AD7B-109F15C0EF09}" srcOrd="0" destOrd="0" presId="urn:microsoft.com/office/officeart/2005/8/layout/hierarchy1"/>
    <dgm:cxn modelId="{FA0C355B-4963-4479-BBFA-875190914B3C}" type="presParOf" srcId="{5F9012AE-23FB-4461-8FBB-777DB87C6971}" destId="{120C7A3F-962A-4C4F-A561-E5A85AAEEB04}" srcOrd="1" destOrd="0" presId="urn:microsoft.com/office/officeart/2005/8/layout/hierarchy1"/>
    <dgm:cxn modelId="{D4F9343D-7B61-46C1-95C3-9F28DAE6B7AB}" type="presParOf" srcId="{120C7A3F-962A-4C4F-A561-E5A85AAEEB04}" destId="{97D1BC69-627E-44D8-87A0-5EEAF504D02F}" srcOrd="0" destOrd="0" presId="urn:microsoft.com/office/officeart/2005/8/layout/hierarchy1"/>
    <dgm:cxn modelId="{6000BF0E-D3F6-4C68-8BAC-92945993113F}" type="presParOf" srcId="{97D1BC69-627E-44D8-87A0-5EEAF504D02F}" destId="{C8E91F39-3805-4E58-BC77-25AF36AB35CE}" srcOrd="0" destOrd="0" presId="urn:microsoft.com/office/officeart/2005/8/layout/hierarchy1"/>
    <dgm:cxn modelId="{B1FDE5B3-6605-4D09-9179-E27A394C2789}" type="presParOf" srcId="{97D1BC69-627E-44D8-87A0-5EEAF504D02F}" destId="{7086393F-6988-4EC1-B579-F6394BE465F1}" srcOrd="1" destOrd="0" presId="urn:microsoft.com/office/officeart/2005/8/layout/hierarchy1"/>
    <dgm:cxn modelId="{4B37249B-F064-4774-98D2-B7D6306813F8}" type="presParOf" srcId="{120C7A3F-962A-4C4F-A561-E5A85AAEEB04}" destId="{DF70CA7C-C522-4BF7-A7AD-3B67CAF7C8A5}" srcOrd="1" destOrd="0" presId="urn:microsoft.com/office/officeart/2005/8/layout/hierarchy1"/>
    <dgm:cxn modelId="{EBAAFF8C-9E5A-4D71-BFDF-4C4A456FD1F4}" type="presParOf" srcId="{5F9012AE-23FB-4461-8FBB-777DB87C6971}" destId="{41300CC1-5582-403F-92B7-E4512ED236E0}" srcOrd="2" destOrd="0" presId="urn:microsoft.com/office/officeart/2005/8/layout/hierarchy1"/>
    <dgm:cxn modelId="{CC792B61-8228-4571-9955-961794A68A40}" type="presParOf" srcId="{5F9012AE-23FB-4461-8FBB-777DB87C6971}" destId="{A8D6A9FA-69E0-4005-B3B5-41FC838F6979}" srcOrd="3" destOrd="0" presId="urn:microsoft.com/office/officeart/2005/8/layout/hierarchy1"/>
    <dgm:cxn modelId="{EBB7693E-01B1-4E0A-B4C2-6DB88D88ECEB}" type="presParOf" srcId="{A8D6A9FA-69E0-4005-B3B5-41FC838F6979}" destId="{C790E04B-F944-4EA7-BB2C-3709C120540E}" srcOrd="0" destOrd="0" presId="urn:microsoft.com/office/officeart/2005/8/layout/hierarchy1"/>
    <dgm:cxn modelId="{7A6F124C-7375-4522-9AA5-69DF7E167F3D}" type="presParOf" srcId="{C790E04B-F944-4EA7-BB2C-3709C120540E}" destId="{08F0A283-15C4-4095-9C61-6EF42BE7B097}" srcOrd="0" destOrd="0" presId="urn:microsoft.com/office/officeart/2005/8/layout/hierarchy1"/>
    <dgm:cxn modelId="{F0BED94D-841C-48C2-97A9-A2A4B9CE5983}" type="presParOf" srcId="{C790E04B-F944-4EA7-BB2C-3709C120540E}" destId="{741C1DE2-0C38-4666-99B9-4D326695AFCC}" srcOrd="1" destOrd="0" presId="urn:microsoft.com/office/officeart/2005/8/layout/hierarchy1"/>
    <dgm:cxn modelId="{27AC7B3A-FB53-443C-B858-4001F52F2BC4}" type="presParOf" srcId="{A8D6A9FA-69E0-4005-B3B5-41FC838F6979}" destId="{39DC754B-9C83-467F-B6BA-C0AD8EB95D94}" srcOrd="1" destOrd="0" presId="urn:microsoft.com/office/officeart/2005/8/layout/hierarchy1"/>
    <dgm:cxn modelId="{7870C355-5538-487D-8DC8-CC844D397CFC}" type="presParOf" srcId="{5F9012AE-23FB-4461-8FBB-777DB87C6971}" destId="{1F709BAD-448A-4B45-8138-7762936349DB}" srcOrd="4" destOrd="0" presId="urn:microsoft.com/office/officeart/2005/8/layout/hierarchy1"/>
    <dgm:cxn modelId="{E3F65C4F-29F0-46DF-9872-7FDBFF11694D}" type="presParOf" srcId="{5F9012AE-23FB-4461-8FBB-777DB87C6971}" destId="{55F409D0-65D9-4699-BC89-64A16BA1E1D1}" srcOrd="5" destOrd="0" presId="urn:microsoft.com/office/officeart/2005/8/layout/hierarchy1"/>
    <dgm:cxn modelId="{6341BFB3-C614-478C-AC97-8E7333B0A8C2}" type="presParOf" srcId="{55F409D0-65D9-4699-BC89-64A16BA1E1D1}" destId="{0A9B4AE7-1AFB-4B45-80EE-6B486D75F967}" srcOrd="0" destOrd="0" presId="urn:microsoft.com/office/officeart/2005/8/layout/hierarchy1"/>
    <dgm:cxn modelId="{B8DA772F-CD52-43F7-BD4B-4E8F7B3B7C6B}" type="presParOf" srcId="{0A9B4AE7-1AFB-4B45-80EE-6B486D75F967}" destId="{3243D046-2694-4A1F-8BF8-5F80DD3A09DD}" srcOrd="0" destOrd="0" presId="urn:microsoft.com/office/officeart/2005/8/layout/hierarchy1"/>
    <dgm:cxn modelId="{D33F49A9-D5E1-4821-A6B9-E687E603363B}" type="presParOf" srcId="{0A9B4AE7-1AFB-4B45-80EE-6B486D75F967}" destId="{89158D12-A12B-46AB-B291-A20E9BA88D01}" srcOrd="1" destOrd="0" presId="urn:microsoft.com/office/officeart/2005/8/layout/hierarchy1"/>
    <dgm:cxn modelId="{6668EDB1-E689-4DA4-B087-75FAF0F51D54}" type="presParOf" srcId="{55F409D0-65D9-4699-BC89-64A16BA1E1D1}" destId="{0A7B24FD-C0AA-4792-BD68-7BFE174C814E}" srcOrd="1" destOrd="0" presId="urn:microsoft.com/office/officeart/2005/8/layout/hierarchy1"/>
    <dgm:cxn modelId="{CE2120C6-F745-420E-AA56-799108B3E13E}" type="presParOf" srcId="{5F9012AE-23FB-4461-8FBB-777DB87C6971}" destId="{8667C313-AAB9-43BF-8046-47EDDFE72D71}" srcOrd="6" destOrd="0" presId="urn:microsoft.com/office/officeart/2005/8/layout/hierarchy1"/>
    <dgm:cxn modelId="{E3535415-5EEA-4CE1-BA6D-2BE7F4D2BED7}" type="presParOf" srcId="{5F9012AE-23FB-4461-8FBB-777DB87C6971}" destId="{D10D1786-BE95-477D-B5C9-43FC47DB8682}" srcOrd="7" destOrd="0" presId="urn:microsoft.com/office/officeart/2005/8/layout/hierarchy1"/>
    <dgm:cxn modelId="{381081EF-3203-45EF-B2F5-ACA95071DBED}" type="presParOf" srcId="{D10D1786-BE95-477D-B5C9-43FC47DB8682}" destId="{335DAB09-EDCF-4453-B957-8AAE2C77CE11}" srcOrd="0" destOrd="0" presId="urn:microsoft.com/office/officeart/2005/8/layout/hierarchy1"/>
    <dgm:cxn modelId="{454FFC5B-9C25-4099-A8BA-8614127A4564}" type="presParOf" srcId="{335DAB09-EDCF-4453-B957-8AAE2C77CE11}" destId="{046DBBF7-D96D-44D9-A9C4-C75DD226A4C6}" srcOrd="0" destOrd="0" presId="urn:microsoft.com/office/officeart/2005/8/layout/hierarchy1"/>
    <dgm:cxn modelId="{EA08791C-C522-4C31-AF5C-50564B5BCCE7}" type="presParOf" srcId="{335DAB09-EDCF-4453-B957-8AAE2C77CE11}" destId="{1A618C85-2EC7-4AD1-97F2-82AE33F7510A}" srcOrd="1" destOrd="0" presId="urn:microsoft.com/office/officeart/2005/8/layout/hierarchy1"/>
    <dgm:cxn modelId="{75D29E55-D9BF-4C3F-8BFF-75226D1EC2D6}" type="presParOf" srcId="{D10D1786-BE95-477D-B5C9-43FC47DB8682}" destId="{01292E3C-EEB3-4FE6-82DC-444B5B2201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7D97D-F357-4F61-9E58-82F8E9D3E3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61898A-EB99-4060-996F-0A0ACE3D35ED}">
      <dgm:prSet phldrT="[Text]"/>
      <dgm:spPr>
        <a:solidFill>
          <a:schemeClr val="accent2">
            <a:alpha val="90000"/>
          </a:schemeClr>
        </a:solidFill>
      </dgm:spPr>
      <dgm:t>
        <a:bodyPr/>
        <a:lstStyle/>
        <a:p>
          <a:r>
            <a:rPr lang="en-US" b="1" dirty="0"/>
            <a:t>Transmission-based Precautions</a:t>
          </a:r>
        </a:p>
      </dgm:t>
    </dgm:pt>
    <dgm:pt modelId="{626128EA-47C7-436C-AA25-6E52A2E09F6D}" type="parTrans" cxnId="{27CFA4EB-9A50-490B-93FB-C3C01E48B3BE}">
      <dgm:prSet/>
      <dgm:spPr/>
      <dgm:t>
        <a:bodyPr/>
        <a:lstStyle/>
        <a:p>
          <a:endParaRPr lang="en-US"/>
        </a:p>
      </dgm:t>
    </dgm:pt>
    <dgm:pt modelId="{1574AA10-682C-4315-9EDD-4D7B91F84BC3}" type="sibTrans" cxnId="{27CFA4EB-9A50-490B-93FB-C3C01E48B3BE}">
      <dgm:prSet/>
      <dgm:spPr/>
      <dgm:t>
        <a:bodyPr/>
        <a:lstStyle/>
        <a:p>
          <a:endParaRPr lang="en-US"/>
        </a:p>
      </dgm:t>
    </dgm:pt>
    <dgm:pt modelId="{8ED4D13F-B892-4AC7-8319-6FD7492F8AFA}">
      <dgm:prSet phldrT="[Text]"/>
      <dgm:spPr/>
      <dgm:t>
        <a:bodyPr/>
        <a:lstStyle/>
        <a:p>
          <a:r>
            <a:rPr lang="en-US" dirty="0">
              <a:solidFill>
                <a:schemeClr val="tx1">
                  <a:lumMod val="75000"/>
                </a:schemeClr>
              </a:solidFill>
            </a:rPr>
            <a:t>Airborne</a:t>
          </a:r>
        </a:p>
      </dgm:t>
    </dgm:pt>
    <dgm:pt modelId="{1F6ABEE3-B26F-4894-B1A7-62AB36F33169}" type="parTrans" cxnId="{911D8BF4-BF30-4FF9-9655-90098196F877}">
      <dgm:prSet/>
      <dgm:spPr/>
      <dgm:t>
        <a:bodyPr/>
        <a:lstStyle/>
        <a:p>
          <a:endParaRPr lang="en-US"/>
        </a:p>
      </dgm:t>
    </dgm:pt>
    <dgm:pt modelId="{8BA96786-817D-47AA-B31D-836BDA1EED99}" type="sibTrans" cxnId="{911D8BF4-BF30-4FF9-9655-90098196F877}">
      <dgm:prSet/>
      <dgm:spPr/>
      <dgm:t>
        <a:bodyPr/>
        <a:lstStyle/>
        <a:p>
          <a:endParaRPr lang="en-US"/>
        </a:p>
      </dgm:t>
    </dgm:pt>
    <dgm:pt modelId="{D9AF1955-DB28-4617-9DEA-3B14AC34BD16}">
      <dgm:prSet phldrT="[Text]"/>
      <dgm:spPr>
        <a:solidFill>
          <a:schemeClr val="accent2">
            <a:alpha val="90000"/>
          </a:schemeClr>
        </a:solidFill>
      </dgm:spPr>
      <dgm:t>
        <a:bodyPr/>
        <a:lstStyle/>
        <a:p>
          <a:r>
            <a:rPr lang="en-US" b="1" dirty="0"/>
            <a:t>Enhanced Barrier</a:t>
          </a:r>
        </a:p>
      </dgm:t>
    </dgm:pt>
    <dgm:pt modelId="{7D654223-F9EB-4316-B55A-82C356D682D0}" type="parTrans" cxnId="{1BFB0443-3CB6-4EDB-9B0B-7212D178F700}">
      <dgm:prSet/>
      <dgm:spPr/>
      <dgm:t>
        <a:bodyPr/>
        <a:lstStyle/>
        <a:p>
          <a:endParaRPr lang="en-US"/>
        </a:p>
      </dgm:t>
    </dgm:pt>
    <dgm:pt modelId="{D1F54A83-CA1D-4610-A35A-8B2325245B48}" type="sibTrans" cxnId="{1BFB0443-3CB6-4EDB-9B0B-7212D178F700}">
      <dgm:prSet/>
      <dgm:spPr/>
      <dgm:t>
        <a:bodyPr/>
        <a:lstStyle/>
        <a:p>
          <a:endParaRPr lang="en-US"/>
        </a:p>
      </dgm:t>
    </dgm:pt>
    <dgm:pt modelId="{08F5D77A-D538-48AF-9CE7-D9ABCE51236F}">
      <dgm:prSet/>
      <dgm:spPr/>
      <dgm:t>
        <a:bodyPr/>
        <a:lstStyle/>
        <a:p>
          <a:r>
            <a:rPr lang="en-US" dirty="0">
              <a:solidFill>
                <a:schemeClr val="tx1">
                  <a:lumMod val="75000"/>
                </a:schemeClr>
              </a:solidFill>
            </a:rPr>
            <a:t>Droplet</a:t>
          </a:r>
        </a:p>
      </dgm:t>
    </dgm:pt>
    <dgm:pt modelId="{F17A4EB7-47BF-4844-AAFF-99E9693A1519}" type="parTrans" cxnId="{175218E1-0AEC-4D4B-A052-9911B7DE3052}">
      <dgm:prSet/>
      <dgm:spPr/>
      <dgm:t>
        <a:bodyPr/>
        <a:lstStyle/>
        <a:p>
          <a:endParaRPr lang="en-US"/>
        </a:p>
      </dgm:t>
    </dgm:pt>
    <dgm:pt modelId="{B4FF66E7-BDA8-46FD-920A-BB9DB8B20C78}" type="sibTrans" cxnId="{175218E1-0AEC-4D4B-A052-9911B7DE3052}">
      <dgm:prSet/>
      <dgm:spPr/>
      <dgm:t>
        <a:bodyPr/>
        <a:lstStyle/>
        <a:p>
          <a:endParaRPr lang="en-US"/>
        </a:p>
      </dgm:t>
    </dgm:pt>
    <dgm:pt modelId="{30C9CE3A-564C-4FB2-BFFA-73E2A427BEF8}">
      <dgm:prSet/>
      <dgm:spPr/>
      <dgm:t>
        <a:bodyPr/>
        <a:lstStyle/>
        <a:p>
          <a:r>
            <a:rPr lang="en-US" dirty="0">
              <a:solidFill>
                <a:schemeClr val="tx1">
                  <a:lumMod val="75000"/>
                </a:schemeClr>
              </a:solidFill>
            </a:rPr>
            <a:t>Contact</a:t>
          </a:r>
        </a:p>
      </dgm:t>
    </dgm:pt>
    <dgm:pt modelId="{6FB74AB0-6528-490E-9DB5-2B7422D4E512}" type="parTrans" cxnId="{5CD68CB9-2701-4963-B6D9-3778B0DDE3B7}">
      <dgm:prSet/>
      <dgm:spPr/>
      <dgm:t>
        <a:bodyPr/>
        <a:lstStyle/>
        <a:p>
          <a:endParaRPr lang="en-US"/>
        </a:p>
      </dgm:t>
    </dgm:pt>
    <dgm:pt modelId="{44D068D9-CA2E-4B72-A0EB-39B8E385D507}" type="sibTrans" cxnId="{5CD68CB9-2701-4963-B6D9-3778B0DDE3B7}">
      <dgm:prSet/>
      <dgm:spPr/>
      <dgm:t>
        <a:bodyPr/>
        <a:lstStyle/>
        <a:p>
          <a:endParaRPr lang="en-US"/>
        </a:p>
      </dgm:t>
    </dgm:pt>
    <dgm:pt modelId="{112F54FA-2BD1-4ABD-B2CD-F3A0A499B50A}" type="pres">
      <dgm:prSet presAssocID="{59E7D97D-F357-4F61-9E58-82F8E9D3E332}" presName="hierChild1" presStyleCnt="0">
        <dgm:presLayoutVars>
          <dgm:chPref val="1"/>
          <dgm:dir/>
          <dgm:animOne val="branch"/>
          <dgm:animLvl val="lvl"/>
          <dgm:resizeHandles/>
        </dgm:presLayoutVars>
      </dgm:prSet>
      <dgm:spPr/>
    </dgm:pt>
    <dgm:pt modelId="{9EA81CA1-9B0C-4851-93A3-CE32E7F7D48D}" type="pres">
      <dgm:prSet presAssocID="{6961898A-EB99-4060-996F-0A0ACE3D35ED}" presName="hierRoot1" presStyleCnt="0"/>
      <dgm:spPr/>
    </dgm:pt>
    <dgm:pt modelId="{A53D4E1B-82FA-471E-AF92-E2DB2030746C}" type="pres">
      <dgm:prSet presAssocID="{6961898A-EB99-4060-996F-0A0ACE3D35ED}" presName="composite" presStyleCnt="0"/>
      <dgm:spPr/>
    </dgm:pt>
    <dgm:pt modelId="{D37FCF97-1B22-4EB8-82C6-2DF4208062FD}" type="pres">
      <dgm:prSet presAssocID="{6961898A-EB99-4060-996F-0A0ACE3D35ED}" presName="background" presStyleLbl="node0" presStyleIdx="0" presStyleCnt="1"/>
      <dgm:spPr/>
    </dgm:pt>
    <dgm:pt modelId="{60C0CC8F-E531-4C53-88EA-0AFA8D4D59A5}" type="pres">
      <dgm:prSet presAssocID="{6961898A-EB99-4060-996F-0A0ACE3D35ED}" presName="text" presStyleLbl="fgAcc0" presStyleIdx="0" presStyleCnt="1">
        <dgm:presLayoutVars>
          <dgm:chPref val="3"/>
        </dgm:presLayoutVars>
      </dgm:prSet>
      <dgm:spPr/>
    </dgm:pt>
    <dgm:pt modelId="{5F9012AE-23FB-4461-8FBB-777DB87C6971}" type="pres">
      <dgm:prSet presAssocID="{6961898A-EB99-4060-996F-0A0ACE3D35ED}" presName="hierChild2" presStyleCnt="0"/>
      <dgm:spPr/>
    </dgm:pt>
    <dgm:pt modelId="{74658FAA-8F70-4995-AD7B-109F15C0EF09}" type="pres">
      <dgm:prSet presAssocID="{1F6ABEE3-B26F-4894-B1A7-62AB36F33169}" presName="Name10" presStyleLbl="parChTrans1D2" presStyleIdx="0" presStyleCnt="4"/>
      <dgm:spPr/>
    </dgm:pt>
    <dgm:pt modelId="{120C7A3F-962A-4C4F-A561-E5A85AAEEB04}" type="pres">
      <dgm:prSet presAssocID="{8ED4D13F-B892-4AC7-8319-6FD7492F8AFA}" presName="hierRoot2" presStyleCnt="0"/>
      <dgm:spPr/>
    </dgm:pt>
    <dgm:pt modelId="{97D1BC69-627E-44D8-87A0-5EEAF504D02F}" type="pres">
      <dgm:prSet presAssocID="{8ED4D13F-B892-4AC7-8319-6FD7492F8AFA}" presName="composite2" presStyleCnt="0"/>
      <dgm:spPr/>
    </dgm:pt>
    <dgm:pt modelId="{C8E91F39-3805-4E58-BC77-25AF36AB35CE}" type="pres">
      <dgm:prSet presAssocID="{8ED4D13F-B892-4AC7-8319-6FD7492F8AFA}" presName="background2" presStyleLbl="node2" presStyleIdx="0" presStyleCnt="4"/>
      <dgm:spPr/>
    </dgm:pt>
    <dgm:pt modelId="{7086393F-6988-4EC1-B579-F6394BE465F1}" type="pres">
      <dgm:prSet presAssocID="{8ED4D13F-B892-4AC7-8319-6FD7492F8AFA}" presName="text2" presStyleLbl="fgAcc2" presStyleIdx="0" presStyleCnt="4">
        <dgm:presLayoutVars>
          <dgm:chPref val="3"/>
        </dgm:presLayoutVars>
      </dgm:prSet>
      <dgm:spPr/>
    </dgm:pt>
    <dgm:pt modelId="{DF70CA7C-C522-4BF7-A7AD-3B67CAF7C8A5}" type="pres">
      <dgm:prSet presAssocID="{8ED4D13F-B892-4AC7-8319-6FD7492F8AFA}" presName="hierChild3" presStyleCnt="0"/>
      <dgm:spPr/>
    </dgm:pt>
    <dgm:pt modelId="{41300CC1-5582-403F-92B7-E4512ED236E0}" type="pres">
      <dgm:prSet presAssocID="{F17A4EB7-47BF-4844-AAFF-99E9693A1519}" presName="Name10" presStyleLbl="parChTrans1D2" presStyleIdx="1" presStyleCnt="4"/>
      <dgm:spPr/>
    </dgm:pt>
    <dgm:pt modelId="{A8D6A9FA-69E0-4005-B3B5-41FC838F6979}" type="pres">
      <dgm:prSet presAssocID="{08F5D77A-D538-48AF-9CE7-D9ABCE51236F}" presName="hierRoot2" presStyleCnt="0"/>
      <dgm:spPr/>
    </dgm:pt>
    <dgm:pt modelId="{C790E04B-F944-4EA7-BB2C-3709C120540E}" type="pres">
      <dgm:prSet presAssocID="{08F5D77A-D538-48AF-9CE7-D9ABCE51236F}" presName="composite2" presStyleCnt="0"/>
      <dgm:spPr/>
    </dgm:pt>
    <dgm:pt modelId="{08F0A283-15C4-4095-9C61-6EF42BE7B097}" type="pres">
      <dgm:prSet presAssocID="{08F5D77A-D538-48AF-9CE7-D9ABCE51236F}" presName="background2" presStyleLbl="node2" presStyleIdx="1" presStyleCnt="4"/>
      <dgm:spPr/>
    </dgm:pt>
    <dgm:pt modelId="{741C1DE2-0C38-4666-99B9-4D326695AFCC}" type="pres">
      <dgm:prSet presAssocID="{08F5D77A-D538-48AF-9CE7-D9ABCE51236F}" presName="text2" presStyleLbl="fgAcc2" presStyleIdx="1" presStyleCnt="4">
        <dgm:presLayoutVars>
          <dgm:chPref val="3"/>
        </dgm:presLayoutVars>
      </dgm:prSet>
      <dgm:spPr/>
    </dgm:pt>
    <dgm:pt modelId="{39DC754B-9C83-467F-B6BA-C0AD8EB95D94}" type="pres">
      <dgm:prSet presAssocID="{08F5D77A-D538-48AF-9CE7-D9ABCE51236F}" presName="hierChild3" presStyleCnt="0"/>
      <dgm:spPr/>
    </dgm:pt>
    <dgm:pt modelId="{1F709BAD-448A-4B45-8138-7762936349DB}" type="pres">
      <dgm:prSet presAssocID="{7D654223-F9EB-4316-B55A-82C356D682D0}" presName="Name10" presStyleLbl="parChTrans1D2" presStyleIdx="2" presStyleCnt="4"/>
      <dgm:spPr/>
    </dgm:pt>
    <dgm:pt modelId="{55F409D0-65D9-4699-BC89-64A16BA1E1D1}" type="pres">
      <dgm:prSet presAssocID="{D9AF1955-DB28-4617-9DEA-3B14AC34BD16}" presName="hierRoot2" presStyleCnt="0"/>
      <dgm:spPr/>
    </dgm:pt>
    <dgm:pt modelId="{0A9B4AE7-1AFB-4B45-80EE-6B486D75F967}" type="pres">
      <dgm:prSet presAssocID="{D9AF1955-DB28-4617-9DEA-3B14AC34BD16}" presName="composite2" presStyleCnt="0"/>
      <dgm:spPr/>
    </dgm:pt>
    <dgm:pt modelId="{3243D046-2694-4A1F-8BF8-5F80DD3A09DD}" type="pres">
      <dgm:prSet presAssocID="{D9AF1955-DB28-4617-9DEA-3B14AC34BD16}" presName="background2" presStyleLbl="node2" presStyleIdx="2" presStyleCnt="4"/>
      <dgm:spPr/>
    </dgm:pt>
    <dgm:pt modelId="{89158D12-A12B-46AB-B291-A20E9BA88D01}" type="pres">
      <dgm:prSet presAssocID="{D9AF1955-DB28-4617-9DEA-3B14AC34BD16}" presName="text2" presStyleLbl="fgAcc2" presStyleIdx="2" presStyleCnt="4">
        <dgm:presLayoutVars>
          <dgm:chPref val="3"/>
        </dgm:presLayoutVars>
      </dgm:prSet>
      <dgm:spPr/>
    </dgm:pt>
    <dgm:pt modelId="{0A7B24FD-C0AA-4792-BD68-7BFE174C814E}" type="pres">
      <dgm:prSet presAssocID="{D9AF1955-DB28-4617-9DEA-3B14AC34BD16}" presName="hierChild3" presStyleCnt="0"/>
      <dgm:spPr/>
    </dgm:pt>
    <dgm:pt modelId="{8667C313-AAB9-43BF-8046-47EDDFE72D71}" type="pres">
      <dgm:prSet presAssocID="{6FB74AB0-6528-490E-9DB5-2B7422D4E512}" presName="Name10" presStyleLbl="parChTrans1D2" presStyleIdx="3" presStyleCnt="4"/>
      <dgm:spPr/>
    </dgm:pt>
    <dgm:pt modelId="{D10D1786-BE95-477D-B5C9-43FC47DB8682}" type="pres">
      <dgm:prSet presAssocID="{30C9CE3A-564C-4FB2-BFFA-73E2A427BEF8}" presName="hierRoot2" presStyleCnt="0"/>
      <dgm:spPr/>
    </dgm:pt>
    <dgm:pt modelId="{335DAB09-EDCF-4453-B957-8AAE2C77CE11}" type="pres">
      <dgm:prSet presAssocID="{30C9CE3A-564C-4FB2-BFFA-73E2A427BEF8}" presName="composite2" presStyleCnt="0"/>
      <dgm:spPr/>
    </dgm:pt>
    <dgm:pt modelId="{046DBBF7-D96D-44D9-A9C4-C75DD226A4C6}" type="pres">
      <dgm:prSet presAssocID="{30C9CE3A-564C-4FB2-BFFA-73E2A427BEF8}" presName="background2" presStyleLbl="node2" presStyleIdx="3" presStyleCnt="4"/>
      <dgm:spPr/>
    </dgm:pt>
    <dgm:pt modelId="{1A618C85-2EC7-4AD1-97F2-82AE33F7510A}" type="pres">
      <dgm:prSet presAssocID="{30C9CE3A-564C-4FB2-BFFA-73E2A427BEF8}" presName="text2" presStyleLbl="fgAcc2" presStyleIdx="3" presStyleCnt="4">
        <dgm:presLayoutVars>
          <dgm:chPref val="3"/>
        </dgm:presLayoutVars>
      </dgm:prSet>
      <dgm:spPr/>
    </dgm:pt>
    <dgm:pt modelId="{01292E3C-EEB3-4FE6-82DC-444B5B22010B}" type="pres">
      <dgm:prSet presAssocID="{30C9CE3A-564C-4FB2-BFFA-73E2A427BEF8}" presName="hierChild3" presStyleCnt="0"/>
      <dgm:spPr/>
    </dgm:pt>
  </dgm:ptLst>
  <dgm:cxnLst>
    <dgm:cxn modelId="{92563D29-7CAB-48ED-87E8-67771DF0E678}" type="presOf" srcId="{8ED4D13F-B892-4AC7-8319-6FD7492F8AFA}" destId="{7086393F-6988-4EC1-B579-F6394BE465F1}" srcOrd="0" destOrd="0" presId="urn:microsoft.com/office/officeart/2005/8/layout/hierarchy1"/>
    <dgm:cxn modelId="{1BFB0443-3CB6-4EDB-9B0B-7212D178F700}" srcId="{6961898A-EB99-4060-996F-0A0ACE3D35ED}" destId="{D9AF1955-DB28-4617-9DEA-3B14AC34BD16}" srcOrd="2" destOrd="0" parTransId="{7D654223-F9EB-4316-B55A-82C356D682D0}" sibTransId="{D1F54A83-CA1D-4610-A35A-8B2325245B48}"/>
    <dgm:cxn modelId="{8EBF5B76-6826-4917-9E7A-68F104903F35}" type="presOf" srcId="{6961898A-EB99-4060-996F-0A0ACE3D35ED}" destId="{60C0CC8F-E531-4C53-88EA-0AFA8D4D59A5}" srcOrd="0" destOrd="0" presId="urn:microsoft.com/office/officeart/2005/8/layout/hierarchy1"/>
    <dgm:cxn modelId="{DF05AD7C-660F-465E-8D23-78D143443DDC}" type="presOf" srcId="{7D654223-F9EB-4316-B55A-82C356D682D0}" destId="{1F709BAD-448A-4B45-8138-7762936349DB}" srcOrd="0" destOrd="0" presId="urn:microsoft.com/office/officeart/2005/8/layout/hierarchy1"/>
    <dgm:cxn modelId="{5FFE5694-9A46-41E5-8AD0-CAEAFC80FC41}" type="presOf" srcId="{30C9CE3A-564C-4FB2-BFFA-73E2A427BEF8}" destId="{1A618C85-2EC7-4AD1-97F2-82AE33F7510A}" srcOrd="0" destOrd="0" presId="urn:microsoft.com/office/officeart/2005/8/layout/hierarchy1"/>
    <dgm:cxn modelId="{8AE9B49F-0A5E-4C9B-8AAC-5B4B2A97E56D}" type="presOf" srcId="{08F5D77A-D538-48AF-9CE7-D9ABCE51236F}" destId="{741C1DE2-0C38-4666-99B9-4D326695AFCC}" srcOrd="0" destOrd="0" presId="urn:microsoft.com/office/officeart/2005/8/layout/hierarchy1"/>
    <dgm:cxn modelId="{117537B1-788D-4EF7-9581-A21E22A5F1D1}" type="presOf" srcId="{D9AF1955-DB28-4617-9DEA-3B14AC34BD16}" destId="{89158D12-A12B-46AB-B291-A20E9BA88D01}" srcOrd="0" destOrd="0" presId="urn:microsoft.com/office/officeart/2005/8/layout/hierarchy1"/>
    <dgm:cxn modelId="{A3C989B5-BD35-4D9F-9F6D-082A1F4C4C39}" type="presOf" srcId="{F17A4EB7-47BF-4844-AAFF-99E9693A1519}" destId="{41300CC1-5582-403F-92B7-E4512ED236E0}" srcOrd="0" destOrd="0" presId="urn:microsoft.com/office/officeart/2005/8/layout/hierarchy1"/>
    <dgm:cxn modelId="{11918BB8-AB58-4E47-874B-AB2E50CF17C1}" type="presOf" srcId="{1F6ABEE3-B26F-4894-B1A7-62AB36F33169}" destId="{74658FAA-8F70-4995-AD7B-109F15C0EF09}" srcOrd="0" destOrd="0" presId="urn:microsoft.com/office/officeart/2005/8/layout/hierarchy1"/>
    <dgm:cxn modelId="{3CBB5BB9-C0B6-4DB3-89D2-14139854044F}" type="presOf" srcId="{6FB74AB0-6528-490E-9DB5-2B7422D4E512}" destId="{8667C313-AAB9-43BF-8046-47EDDFE72D71}" srcOrd="0" destOrd="0" presId="urn:microsoft.com/office/officeart/2005/8/layout/hierarchy1"/>
    <dgm:cxn modelId="{5CD68CB9-2701-4963-B6D9-3778B0DDE3B7}" srcId="{6961898A-EB99-4060-996F-0A0ACE3D35ED}" destId="{30C9CE3A-564C-4FB2-BFFA-73E2A427BEF8}" srcOrd="3" destOrd="0" parTransId="{6FB74AB0-6528-490E-9DB5-2B7422D4E512}" sibTransId="{44D068D9-CA2E-4B72-A0EB-39B8E385D507}"/>
    <dgm:cxn modelId="{175218E1-0AEC-4D4B-A052-9911B7DE3052}" srcId="{6961898A-EB99-4060-996F-0A0ACE3D35ED}" destId="{08F5D77A-D538-48AF-9CE7-D9ABCE51236F}" srcOrd="1" destOrd="0" parTransId="{F17A4EB7-47BF-4844-AAFF-99E9693A1519}" sibTransId="{B4FF66E7-BDA8-46FD-920A-BB9DB8B20C78}"/>
    <dgm:cxn modelId="{27CFA4EB-9A50-490B-93FB-C3C01E48B3BE}" srcId="{59E7D97D-F357-4F61-9E58-82F8E9D3E332}" destId="{6961898A-EB99-4060-996F-0A0ACE3D35ED}" srcOrd="0" destOrd="0" parTransId="{626128EA-47C7-436C-AA25-6E52A2E09F6D}" sibTransId="{1574AA10-682C-4315-9EDD-4D7B91F84BC3}"/>
    <dgm:cxn modelId="{3A59FDF3-4AE5-4473-897A-4AEE161E22CA}" type="presOf" srcId="{59E7D97D-F357-4F61-9E58-82F8E9D3E332}" destId="{112F54FA-2BD1-4ABD-B2CD-F3A0A499B50A}" srcOrd="0" destOrd="0" presId="urn:microsoft.com/office/officeart/2005/8/layout/hierarchy1"/>
    <dgm:cxn modelId="{911D8BF4-BF30-4FF9-9655-90098196F877}" srcId="{6961898A-EB99-4060-996F-0A0ACE3D35ED}" destId="{8ED4D13F-B892-4AC7-8319-6FD7492F8AFA}" srcOrd="0" destOrd="0" parTransId="{1F6ABEE3-B26F-4894-B1A7-62AB36F33169}" sibTransId="{8BA96786-817D-47AA-B31D-836BDA1EED99}"/>
    <dgm:cxn modelId="{05FBB5D2-5ED9-4CF3-9695-257E3EC22CC1}" type="presParOf" srcId="{112F54FA-2BD1-4ABD-B2CD-F3A0A499B50A}" destId="{9EA81CA1-9B0C-4851-93A3-CE32E7F7D48D}" srcOrd="0" destOrd="0" presId="urn:microsoft.com/office/officeart/2005/8/layout/hierarchy1"/>
    <dgm:cxn modelId="{17897557-05AF-4F1C-891C-79A3893A4ED9}" type="presParOf" srcId="{9EA81CA1-9B0C-4851-93A3-CE32E7F7D48D}" destId="{A53D4E1B-82FA-471E-AF92-E2DB2030746C}" srcOrd="0" destOrd="0" presId="urn:microsoft.com/office/officeart/2005/8/layout/hierarchy1"/>
    <dgm:cxn modelId="{4BF62441-B3C7-4291-BB7F-39B7FED96FC9}" type="presParOf" srcId="{A53D4E1B-82FA-471E-AF92-E2DB2030746C}" destId="{D37FCF97-1B22-4EB8-82C6-2DF4208062FD}" srcOrd="0" destOrd="0" presId="urn:microsoft.com/office/officeart/2005/8/layout/hierarchy1"/>
    <dgm:cxn modelId="{07440ADF-F8D2-4142-9870-268D2E003AB0}" type="presParOf" srcId="{A53D4E1B-82FA-471E-AF92-E2DB2030746C}" destId="{60C0CC8F-E531-4C53-88EA-0AFA8D4D59A5}" srcOrd="1" destOrd="0" presId="urn:microsoft.com/office/officeart/2005/8/layout/hierarchy1"/>
    <dgm:cxn modelId="{8189675C-6E4B-49F0-A13A-53F4E636F85D}" type="presParOf" srcId="{9EA81CA1-9B0C-4851-93A3-CE32E7F7D48D}" destId="{5F9012AE-23FB-4461-8FBB-777DB87C6971}" srcOrd="1" destOrd="0" presId="urn:microsoft.com/office/officeart/2005/8/layout/hierarchy1"/>
    <dgm:cxn modelId="{9AEFDC0B-E452-4C07-BF7C-F38C402681B9}" type="presParOf" srcId="{5F9012AE-23FB-4461-8FBB-777DB87C6971}" destId="{74658FAA-8F70-4995-AD7B-109F15C0EF09}" srcOrd="0" destOrd="0" presId="urn:microsoft.com/office/officeart/2005/8/layout/hierarchy1"/>
    <dgm:cxn modelId="{FA0C355B-4963-4479-BBFA-875190914B3C}" type="presParOf" srcId="{5F9012AE-23FB-4461-8FBB-777DB87C6971}" destId="{120C7A3F-962A-4C4F-A561-E5A85AAEEB04}" srcOrd="1" destOrd="0" presId="urn:microsoft.com/office/officeart/2005/8/layout/hierarchy1"/>
    <dgm:cxn modelId="{D4F9343D-7B61-46C1-95C3-9F28DAE6B7AB}" type="presParOf" srcId="{120C7A3F-962A-4C4F-A561-E5A85AAEEB04}" destId="{97D1BC69-627E-44D8-87A0-5EEAF504D02F}" srcOrd="0" destOrd="0" presId="urn:microsoft.com/office/officeart/2005/8/layout/hierarchy1"/>
    <dgm:cxn modelId="{6000BF0E-D3F6-4C68-8BAC-92945993113F}" type="presParOf" srcId="{97D1BC69-627E-44D8-87A0-5EEAF504D02F}" destId="{C8E91F39-3805-4E58-BC77-25AF36AB35CE}" srcOrd="0" destOrd="0" presId="urn:microsoft.com/office/officeart/2005/8/layout/hierarchy1"/>
    <dgm:cxn modelId="{B1FDE5B3-6605-4D09-9179-E27A394C2789}" type="presParOf" srcId="{97D1BC69-627E-44D8-87A0-5EEAF504D02F}" destId="{7086393F-6988-4EC1-B579-F6394BE465F1}" srcOrd="1" destOrd="0" presId="urn:microsoft.com/office/officeart/2005/8/layout/hierarchy1"/>
    <dgm:cxn modelId="{4B37249B-F064-4774-98D2-B7D6306813F8}" type="presParOf" srcId="{120C7A3F-962A-4C4F-A561-E5A85AAEEB04}" destId="{DF70CA7C-C522-4BF7-A7AD-3B67CAF7C8A5}" srcOrd="1" destOrd="0" presId="urn:microsoft.com/office/officeart/2005/8/layout/hierarchy1"/>
    <dgm:cxn modelId="{EBAAFF8C-9E5A-4D71-BFDF-4C4A456FD1F4}" type="presParOf" srcId="{5F9012AE-23FB-4461-8FBB-777DB87C6971}" destId="{41300CC1-5582-403F-92B7-E4512ED236E0}" srcOrd="2" destOrd="0" presId="urn:microsoft.com/office/officeart/2005/8/layout/hierarchy1"/>
    <dgm:cxn modelId="{CC792B61-8228-4571-9955-961794A68A40}" type="presParOf" srcId="{5F9012AE-23FB-4461-8FBB-777DB87C6971}" destId="{A8D6A9FA-69E0-4005-B3B5-41FC838F6979}" srcOrd="3" destOrd="0" presId="urn:microsoft.com/office/officeart/2005/8/layout/hierarchy1"/>
    <dgm:cxn modelId="{EBB7693E-01B1-4E0A-B4C2-6DB88D88ECEB}" type="presParOf" srcId="{A8D6A9FA-69E0-4005-B3B5-41FC838F6979}" destId="{C790E04B-F944-4EA7-BB2C-3709C120540E}" srcOrd="0" destOrd="0" presId="urn:microsoft.com/office/officeart/2005/8/layout/hierarchy1"/>
    <dgm:cxn modelId="{7A6F124C-7375-4522-9AA5-69DF7E167F3D}" type="presParOf" srcId="{C790E04B-F944-4EA7-BB2C-3709C120540E}" destId="{08F0A283-15C4-4095-9C61-6EF42BE7B097}" srcOrd="0" destOrd="0" presId="urn:microsoft.com/office/officeart/2005/8/layout/hierarchy1"/>
    <dgm:cxn modelId="{F0BED94D-841C-48C2-97A9-A2A4B9CE5983}" type="presParOf" srcId="{C790E04B-F944-4EA7-BB2C-3709C120540E}" destId="{741C1DE2-0C38-4666-99B9-4D326695AFCC}" srcOrd="1" destOrd="0" presId="urn:microsoft.com/office/officeart/2005/8/layout/hierarchy1"/>
    <dgm:cxn modelId="{27AC7B3A-FB53-443C-B858-4001F52F2BC4}" type="presParOf" srcId="{A8D6A9FA-69E0-4005-B3B5-41FC838F6979}" destId="{39DC754B-9C83-467F-B6BA-C0AD8EB95D94}" srcOrd="1" destOrd="0" presId="urn:microsoft.com/office/officeart/2005/8/layout/hierarchy1"/>
    <dgm:cxn modelId="{7870C355-5538-487D-8DC8-CC844D397CFC}" type="presParOf" srcId="{5F9012AE-23FB-4461-8FBB-777DB87C6971}" destId="{1F709BAD-448A-4B45-8138-7762936349DB}" srcOrd="4" destOrd="0" presId="urn:microsoft.com/office/officeart/2005/8/layout/hierarchy1"/>
    <dgm:cxn modelId="{E3F65C4F-29F0-46DF-9872-7FDBFF11694D}" type="presParOf" srcId="{5F9012AE-23FB-4461-8FBB-777DB87C6971}" destId="{55F409D0-65D9-4699-BC89-64A16BA1E1D1}" srcOrd="5" destOrd="0" presId="urn:microsoft.com/office/officeart/2005/8/layout/hierarchy1"/>
    <dgm:cxn modelId="{6341BFB3-C614-478C-AC97-8E7333B0A8C2}" type="presParOf" srcId="{55F409D0-65D9-4699-BC89-64A16BA1E1D1}" destId="{0A9B4AE7-1AFB-4B45-80EE-6B486D75F967}" srcOrd="0" destOrd="0" presId="urn:microsoft.com/office/officeart/2005/8/layout/hierarchy1"/>
    <dgm:cxn modelId="{B8DA772F-CD52-43F7-BD4B-4E8F7B3B7C6B}" type="presParOf" srcId="{0A9B4AE7-1AFB-4B45-80EE-6B486D75F967}" destId="{3243D046-2694-4A1F-8BF8-5F80DD3A09DD}" srcOrd="0" destOrd="0" presId="urn:microsoft.com/office/officeart/2005/8/layout/hierarchy1"/>
    <dgm:cxn modelId="{D33F49A9-D5E1-4821-A6B9-E687E603363B}" type="presParOf" srcId="{0A9B4AE7-1AFB-4B45-80EE-6B486D75F967}" destId="{89158D12-A12B-46AB-B291-A20E9BA88D01}" srcOrd="1" destOrd="0" presId="urn:microsoft.com/office/officeart/2005/8/layout/hierarchy1"/>
    <dgm:cxn modelId="{6668EDB1-E689-4DA4-B087-75FAF0F51D54}" type="presParOf" srcId="{55F409D0-65D9-4699-BC89-64A16BA1E1D1}" destId="{0A7B24FD-C0AA-4792-BD68-7BFE174C814E}" srcOrd="1" destOrd="0" presId="urn:microsoft.com/office/officeart/2005/8/layout/hierarchy1"/>
    <dgm:cxn modelId="{CE2120C6-F745-420E-AA56-799108B3E13E}" type="presParOf" srcId="{5F9012AE-23FB-4461-8FBB-777DB87C6971}" destId="{8667C313-AAB9-43BF-8046-47EDDFE72D71}" srcOrd="6" destOrd="0" presId="urn:microsoft.com/office/officeart/2005/8/layout/hierarchy1"/>
    <dgm:cxn modelId="{E3535415-5EEA-4CE1-BA6D-2BE7F4D2BED7}" type="presParOf" srcId="{5F9012AE-23FB-4461-8FBB-777DB87C6971}" destId="{D10D1786-BE95-477D-B5C9-43FC47DB8682}" srcOrd="7" destOrd="0" presId="urn:microsoft.com/office/officeart/2005/8/layout/hierarchy1"/>
    <dgm:cxn modelId="{381081EF-3203-45EF-B2F5-ACA95071DBED}" type="presParOf" srcId="{D10D1786-BE95-477D-B5C9-43FC47DB8682}" destId="{335DAB09-EDCF-4453-B957-8AAE2C77CE11}" srcOrd="0" destOrd="0" presId="urn:microsoft.com/office/officeart/2005/8/layout/hierarchy1"/>
    <dgm:cxn modelId="{454FFC5B-9C25-4099-A8BA-8614127A4564}" type="presParOf" srcId="{335DAB09-EDCF-4453-B957-8AAE2C77CE11}" destId="{046DBBF7-D96D-44D9-A9C4-C75DD226A4C6}" srcOrd="0" destOrd="0" presId="urn:microsoft.com/office/officeart/2005/8/layout/hierarchy1"/>
    <dgm:cxn modelId="{EA08791C-C522-4C31-AF5C-50564B5BCCE7}" type="presParOf" srcId="{335DAB09-EDCF-4453-B957-8AAE2C77CE11}" destId="{1A618C85-2EC7-4AD1-97F2-82AE33F7510A}" srcOrd="1" destOrd="0" presId="urn:microsoft.com/office/officeart/2005/8/layout/hierarchy1"/>
    <dgm:cxn modelId="{75D29E55-D9BF-4C3F-8BFF-75226D1EC2D6}" type="presParOf" srcId="{D10D1786-BE95-477D-B5C9-43FC47DB8682}" destId="{01292E3C-EEB3-4FE6-82DC-444B5B2201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7D97D-F357-4F61-9E58-82F8E9D3E3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61898A-EB99-4060-996F-0A0ACE3D35ED}">
      <dgm:prSet phldrT="[Text]"/>
      <dgm:spPr>
        <a:solidFill>
          <a:schemeClr val="accent2">
            <a:alpha val="90000"/>
          </a:schemeClr>
        </a:solidFill>
      </dgm:spPr>
      <dgm:t>
        <a:bodyPr/>
        <a:lstStyle/>
        <a:p>
          <a:r>
            <a:rPr lang="en-US" b="1" dirty="0"/>
            <a:t>Transmission-based Precautions</a:t>
          </a:r>
        </a:p>
      </dgm:t>
    </dgm:pt>
    <dgm:pt modelId="{626128EA-47C7-436C-AA25-6E52A2E09F6D}" type="parTrans" cxnId="{27CFA4EB-9A50-490B-93FB-C3C01E48B3BE}">
      <dgm:prSet/>
      <dgm:spPr/>
      <dgm:t>
        <a:bodyPr/>
        <a:lstStyle/>
        <a:p>
          <a:endParaRPr lang="en-US"/>
        </a:p>
      </dgm:t>
    </dgm:pt>
    <dgm:pt modelId="{1574AA10-682C-4315-9EDD-4D7B91F84BC3}" type="sibTrans" cxnId="{27CFA4EB-9A50-490B-93FB-C3C01E48B3BE}">
      <dgm:prSet/>
      <dgm:spPr/>
      <dgm:t>
        <a:bodyPr/>
        <a:lstStyle/>
        <a:p>
          <a:endParaRPr lang="en-US"/>
        </a:p>
      </dgm:t>
    </dgm:pt>
    <dgm:pt modelId="{8ED4D13F-B892-4AC7-8319-6FD7492F8AFA}">
      <dgm:prSet phldrT="[Text]"/>
      <dgm:spPr/>
      <dgm:t>
        <a:bodyPr/>
        <a:lstStyle/>
        <a:p>
          <a:r>
            <a:rPr lang="en-US" dirty="0">
              <a:solidFill>
                <a:schemeClr val="tx1">
                  <a:lumMod val="75000"/>
                </a:schemeClr>
              </a:solidFill>
            </a:rPr>
            <a:t>Airborne</a:t>
          </a:r>
        </a:p>
      </dgm:t>
    </dgm:pt>
    <dgm:pt modelId="{1F6ABEE3-B26F-4894-B1A7-62AB36F33169}" type="parTrans" cxnId="{911D8BF4-BF30-4FF9-9655-90098196F877}">
      <dgm:prSet/>
      <dgm:spPr/>
      <dgm:t>
        <a:bodyPr/>
        <a:lstStyle/>
        <a:p>
          <a:endParaRPr lang="en-US"/>
        </a:p>
      </dgm:t>
    </dgm:pt>
    <dgm:pt modelId="{8BA96786-817D-47AA-B31D-836BDA1EED99}" type="sibTrans" cxnId="{911D8BF4-BF30-4FF9-9655-90098196F877}">
      <dgm:prSet/>
      <dgm:spPr/>
      <dgm:t>
        <a:bodyPr/>
        <a:lstStyle/>
        <a:p>
          <a:endParaRPr lang="en-US"/>
        </a:p>
      </dgm:t>
    </dgm:pt>
    <dgm:pt modelId="{D9AF1955-DB28-4617-9DEA-3B14AC34BD16}">
      <dgm:prSet phldrT="[Text]"/>
      <dgm:spPr>
        <a:solidFill>
          <a:schemeClr val="tx1">
            <a:alpha val="90000"/>
          </a:schemeClr>
        </a:solidFill>
      </dgm:spPr>
      <dgm:t>
        <a:bodyPr/>
        <a:lstStyle/>
        <a:p>
          <a:r>
            <a:rPr lang="en-US" b="0" dirty="0">
              <a:solidFill>
                <a:schemeClr val="bg2">
                  <a:lumMod val="60000"/>
                  <a:lumOff val="40000"/>
                </a:schemeClr>
              </a:solidFill>
            </a:rPr>
            <a:t>Enhanced Barrier</a:t>
          </a:r>
        </a:p>
      </dgm:t>
    </dgm:pt>
    <dgm:pt modelId="{7D654223-F9EB-4316-B55A-82C356D682D0}" type="parTrans" cxnId="{1BFB0443-3CB6-4EDB-9B0B-7212D178F700}">
      <dgm:prSet/>
      <dgm:spPr/>
      <dgm:t>
        <a:bodyPr/>
        <a:lstStyle/>
        <a:p>
          <a:endParaRPr lang="en-US"/>
        </a:p>
      </dgm:t>
    </dgm:pt>
    <dgm:pt modelId="{D1F54A83-CA1D-4610-A35A-8B2325245B48}" type="sibTrans" cxnId="{1BFB0443-3CB6-4EDB-9B0B-7212D178F700}">
      <dgm:prSet/>
      <dgm:spPr/>
      <dgm:t>
        <a:bodyPr/>
        <a:lstStyle/>
        <a:p>
          <a:endParaRPr lang="en-US"/>
        </a:p>
      </dgm:t>
    </dgm:pt>
    <dgm:pt modelId="{08F5D77A-D538-48AF-9CE7-D9ABCE51236F}">
      <dgm:prSet/>
      <dgm:spPr/>
      <dgm:t>
        <a:bodyPr/>
        <a:lstStyle/>
        <a:p>
          <a:r>
            <a:rPr lang="en-US" dirty="0">
              <a:solidFill>
                <a:schemeClr val="tx1">
                  <a:lumMod val="75000"/>
                </a:schemeClr>
              </a:solidFill>
            </a:rPr>
            <a:t>Droplet</a:t>
          </a:r>
        </a:p>
      </dgm:t>
    </dgm:pt>
    <dgm:pt modelId="{F17A4EB7-47BF-4844-AAFF-99E9693A1519}" type="parTrans" cxnId="{175218E1-0AEC-4D4B-A052-9911B7DE3052}">
      <dgm:prSet/>
      <dgm:spPr/>
      <dgm:t>
        <a:bodyPr/>
        <a:lstStyle/>
        <a:p>
          <a:endParaRPr lang="en-US"/>
        </a:p>
      </dgm:t>
    </dgm:pt>
    <dgm:pt modelId="{B4FF66E7-BDA8-46FD-920A-BB9DB8B20C78}" type="sibTrans" cxnId="{175218E1-0AEC-4D4B-A052-9911B7DE3052}">
      <dgm:prSet/>
      <dgm:spPr/>
      <dgm:t>
        <a:bodyPr/>
        <a:lstStyle/>
        <a:p>
          <a:endParaRPr lang="en-US"/>
        </a:p>
      </dgm:t>
    </dgm:pt>
    <dgm:pt modelId="{30C9CE3A-564C-4FB2-BFFA-73E2A427BEF8}">
      <dgm:prSet/>
      <dgm:spPr>
        <a:solidFill>
          <a:schemeClr val="accent2">
            <a:alpha val="90000"/>
          </a:schemeClr>
        </a:solidFill>
      </dgm:spPr>
      <dgm:t>
        <a:bodyPr/>
        <a:lstStyle/>
        <a:p>
          <a:r>
            <a:rPr lang="en-US" b="1" dirty="0">
              <a:solidFill>
                <a:schemeClr val="bg1"/>
              </a:solidFill>
            </a:rPr>
            <a:t>Contact</a:t>
          </a:r>
        </a:p>
      </dgm:t>
    </dgm:pt>
    <dgm:pt modelId="{6FB74AB0-6528-490E-9DB5-2B7422D4E512}" type="parTrans" cxnId="{5CD68CB9-2701-4963-B6D9-3778B0DDE3B7}">
      <dgm:prSet/>
      <dgm:spPr/>
      <dgm:t>
        <a:bodyPr/>
        <a:lstStyle/>
        <a:p>
          <a:endParaRPr lang="en-US"/>
        </a:p>
      </dgm:t>
    </dgm:pt>
    <dgm:pt modelId="{44D068D9-CA2E-4B72-A0EB-39B8E385D507}" type="sibTrans" cxnId="{5CD68CB9-2701-4963-B6D9-3778B0DDE3B7}">
      <dgm:prSet/>
      <dgm:spPr/>
      <dgm:t>
        <a:bodyPr/>
        <a:lstStyle/>
        <a:p>
          <a:endParaRPr lang="en-US"/>
        </a:p>
      </dgm:t>
    </dgm:pt>
    <dgm:pt modelId="{112F54FA-2BD1-4ABD-B2CD-F3A0A499B50A}" type="pres">
      <dgm:prSet presAssocID="{59E7D97D-F357-4F61-9E58-82F8E9D3E332}" presName="hierChild1" presStyleCnt="0">
        <dgm:presLayoutVars>
          <dgm:chPref val="1"/>
          <dgm:dir/>
          <dgm:animOne val="branch"/>
          <dgm:animLvl val="lvl"/>
          <dgm:resizeHandles/>
        </dgm:presLayoutVars>
      </dgm:prSet>
      <dgm:spPr/>
    </dgm:pt>
    <dgm:pt modelId="{9EA81CA1-9B0C-4851-93A3-CE32E7F7D48D}" type="pres">
      <dgm:prSet presAssocID="{6961898A-EB99-4060-996F-0A0ACE3D35ED}" presName="hierRoot1" presStyleCnt="0"/>
      <dgm:spPr/>
    </dgm:pt>
    <dgm:pt modelId="{A53D4E1B-82FA-471E-AF92-E2DB2030746C}" type="pres">
      <dgm:prSet presAssocID="{6961898A-EB99-4060-996F-0A0ACE3D35ED}" presName="composite" presStyleCnt="0"/>
      <dgm:spPr/>
    </dgm:pt>
    <dgm:pt modelId="{D37FCF97-1B22-4EB8-82C6-2DF4208062FD}" type="pres">
      <dgm:prSet presAssocID="{6961898A-EB99-4060-996F-0A0ACE3D35ED}" presName="background" presStyleLbl="node0" presStyleIdx="0" presStyleCnt="1"/>
      <dgm:spPr/>
    </dgm:pt>
    <dgm:pt modelId="{60C0CC8F-E531-4C53-88EA-0AFA8D4D59A5}" type="pres">
      <dgm:prSet presAssocID="{6961898A-EB99-4060-996F-0A0ACE3D35ED}" presName="text" presStyleLbl="fgAcc0" presStyleIdx="0" presStyleCnt="1">
        <dgm:presLayoutVars>
          <dgm:chPref val="3"/>
        </dgm:presLayoutVars>
      </dgm:prSet>
      <dgm:spPr/>
    </dgm:pt>
    <dgm:pt modelId="{5F9012AE-23FB-4461-8FBB-777DB87C6971}" type="pres">
      <dgm:prSet presAssocID="{6961898A-EB99-4060-996F-0A0ACE3D35ED}" presName="hierChild2" presStyleCnt="0"/>
      <dgm:spPr/>
    </dgm:pt>
    <dgm:pt modelId="{74658FAA-8F70-4995-AD7B-109F15C0EF09}" type="pres">
      <dgm:prSet presAssocID="{1F6ABEE3-B26F-4894-B1A7-62AB36F33169}" presName="Name10" presStyleLbl="parChTrans1D2" presStyleIdx="0" presStyleCnt="4"/>
      <dgm:spPr/>
    </dgm:pt>
    <dgm:pt modelId="{120C7A3F-962A-4C4F-A561-E5A85AAEEB04}" type="pres">
      <dgm:prSet presAssocID="{8ED4D13F-B892-4AC7-8319-6FD7492F8AFA}" presName="hierRoot2" presStyleCnt="0"/>
      <dgm:spPr/>
    </dgm:pt>
    <dgm:pt modelId="{97D1BC69-627E-44D8-87A0-5EEAF504D02F}" type="pres">
      <dgm:prSet presAssocID="{8ED4D13F-B892-4AC7-8319-6FD7492F8AFA}" presName="composite2" presStyleCnt="0"/>
      <dgm:spPr/>
    </dgm:pt>
    <dgm:pt modelId="{C8E91F39-3805-4E58-BC77-25AF36AB35CE}" type="pres">
      <dgm:prSet presAssocID="{8ED4D13F-B892-4AC7-8319-6FD7492F8AFA}" presName="background2" presStyleLbl="node2" presStyleIdx="0" presStyleCnt="4"/>
      <dgm:spPr/>
    </dgm:pt>
    <dgm:pt modelId="{7086393F-6988-4EC1-B579-F6394BE465F1}" type="pres">
      <dgm:prSet presAssocID="{8ED4D13F-B892-4AC7-8319-6FD7492F8AFA}" presName="text2" presStyleLbl="fgAcc2" presStyleIdx="0" presStyleCnt="4">
        <dgm:presLayoutVars>
          <dgm:chPref val="3"/>
        </dgm:presLayoutVars>
      </dgm:prSet>
      <dgm:spPr/>
    </dgm:pt>
    <dgm:pt modelId="{DF70CA7C-C522-4BF7-A7AD-3B67CAF7C8A5}" type="pres">
      <dgm:prSet presAssocID="{8ED4D13F-B892-4AC7-8319-6FD7492F8AFA}" presName="hierChild3" presStyleCnt="0"/>
      <dgm:spPr/>
    </dgm:pt>
    <dgm:pt modelId="{41300CC1-5582-403F-92B7-E4512ED236E0}" type="pres">
      <dgm:prSet presAssocID="{F17A4EB7-47BF-4844-AAFF-99E9693A1519}" presName="Name10" presStyleLbl="parChTrans1D2" presStyleIdx="1" presStyleCnt="4"/>
      <dgm:spPr/>
    </dgm:pt>
    <dgm:pt modelId="{A8D6A9FA-69E0-4005-B3B5-41FC838F6979}" type="pres">
      <dgm:prSet presAssocID="{08F5D77A-D538-48AF-9CE7-D9ABCE51236F}" presName="hierRoot2" presStyleCnt="0"/>
      <dgm:spPr/>
    </dgm:pt>
    <dgm:pt modelId="{C790E04B-F944-4EA7-BB2C-3709C120540E}" type="pres">
      <dgm:prSet presAssocID="{08F5D77A-D538-48AF-9CE7-D9ABCE51236F}" presName="composite2" presStyleCnt="0"/>
      <dgm:spPr/>
    </dgm:pt>
    <dgm:pt modelId="{08F0A283-15C4-4095-9C61-6EF42BE7B097}" type="pres">
      <dgm:prSet presAssocID="{08F5D77A-D538-48AF-9CE7-D9ABCE51236F}" presName="background2" presStyleLbl="node2" presStyleIdx="1" presStyleCnt="4"/>
      <dgm:spPr/>
    </dgm:pt>
    <dgm:pt modelId="{741C1DE2-0C38-4666-99B9-4D326695AFCC}" type="pres">
      <dgm:prSet presAssocID="{08F5D77A-D538-48AF-9CE7-D9ABCE51236F}" presName="text2" presStyleLbl="fgAcc2" presStyleIdx="1" presStyleCnt="4">
        <dgm:presLayoutVars>
          <dgm:chPref val="3"/>
        </dgm:presLayoutVars>
      </dgm:prSet>
      <dgm:spPr/>
    </dgm:pt>
    <dgm:pt modelId="{39DC754B-9C83-467F-B6BA-C0AD8EB95D94}" type="pres">
      <dgm:prSet presAssocID="{08F5D77A-D538-48AF-9CE7-D9ABCE51236F}" presName="hierChild3" presStyleCnt="0"/>
      <dgm:spPr/>
    </dgm:pt>
    <dgm:pt modelId="{1F709BAD-448A-4B45-8138-7762936349DB}" type="pres">
      <dgm:prSet presAssocID="{7D654223-F9EB-4316-B55A-82C356D682D0}" presName="Name10" presStyleLbl="parChTrans1D2" presStyleIdx="2" presStyleCnt="4"/>
      <dgm:spPr/>
    </dgm:pt>
    <dgm:pt modelId="{55F409D0-65D9-4699-BC89-64A16BA1E1D1}" type="pres">
      <dgm:prSet presAssocID="{D9AF1955-DB28-4617-9DEA-3B14AC34BD16}" presName="hierRoot2" presStyleCnt="0"/>
      <dgm:spPr/>
    </dgm:pt>
    <dgm:pt modelId="{0A9B4AE7-1AFB-4B45-80EE-6B486D75F967}" type="pres">
      <dgm:prSet presAssocID="{D9AF1955-DB28-4617-9DEA-3B14AC34BD16}" presName="composite2" presStyleCnt="0"/>
      <dgm:spPr/>
    </dgm:pt>
    <dgm:pt modelId="{3243D046-2694-4A1F-8BF8-5F80DD3A09DD}" type="pres">
      <dgm:prSet presAssocID="{D9AF1955-DB28-4617-9DEA-3B14AC34BD16}" presName="background2" presStyleLbl="node2" presStyleIdx="2" presStyleCnt="4"/>
      <dgm:spPr/>
    </dgm:pt>
    <dgm:pt modelId="{89158D12-A12B-46AB-B291-A20E9BA88D01}" type="pres">
      <dgm:prSet presAssocID="{D9AF1955-DB28-4617-9DEA-3B14AC34BD16}" presName="text2" presStyleLbl="fgAcc2" presStyleIdx="2" presStyleCnt="4">
        <dgm:presLayoutVars>
          <dgm:chPref val="3"/>
        </dgm:presLayoutVars>
      </dgm:prSet>
      <dgm:spPr/>
    </dgm:pt>
    <dgm:pt modelId="{0A7B24FD-C0AA-4792-BD68-7BFE174C814E}" type="pres">
      <dgm:prSet presAssocID="{D9AF1955-DB28-4617-9DEA-3B14AC34BD16}" presName="hierChild3" presStyleCnt="0"/>
      <dgm:spPr/>
    </dgm:pt>
    <dgm:pt modelId="{8667C313-AAB9-43BF-8046-47EDDFE72D71}" type="pres">
      <dgm:prSet presAssocID="{6FB74AB0-6528-490E-9DB5-2B7422D4E512}" presName="Name10" presStyleLbl="parChTrans1D2" presStyleIdx="3" presStyleCnt="4"/>
      <dgm:spPr/>
    </dgm:pt>
    <dgm:pt modelId="{D10D1786-BE95-477D-B5C9-43FC47DB8682}" type="pres">
      <dgm:prSet presAssocID="{30C9CE3A-564C-4FB2-BFFA-73E2A427BEF8}" presName="hierRoot2" presStyleCnt="0"/>
      <dgm:spPr/>
    </dgm:pt>
    <dgm:pt modelId="{335DAB09-EDCF-4453-B957-8AAE2C77CE11}" type="pres">
      <dgm:prSet presAssocID="{30C9CE3A-564C-4FB2-BFFA-73E2A427BEF8}" presName="composite2" presStyleCnt="0"/>
      <dgm:spPr/>
    </dgm:pt>
    <dgm:pt modelId="{046DBBF7-D96D-44D9-A9C4-C75DD226A4C6}" type="pres">
      <dgm:prSet presAssocID="{30C9CE3A-564C-4FB2-BFFA-73E2A427BEF8}" presName="background2" presStyleLbl="node2" presStyleIdx="3" presStyleCnt="4"/>
      <dgm:spPr/>
    </dgm:pt>
    <dgm:pt modelId="{1A618C85-2EC7-4AD1-97F2-82AE33F7510A}" type="pres">
      <dgm:prSet presAssocID="{30C9CE3A-564C-4FB2-BFFA-73E2A427BEF8}" presName="text2" presStyleLbl="fgAcc2" presStyleIdx="3" presStyleCnt="4">
        <dgm:presLayoutVars>
          <dgm:chPref val="3"/>
        </dgm:presLayoutVars>
      </dgm:prSet>
      <dgm:spPr/>
    </dgm:pt>
    <dgm:pt modelId="{01292E3C-EEB3-4FE6-82DC-444B5B22010B}" type="pres">
      <dgm:prSet presAssocID="{30C9CE3A-564C-4FB2-BFFA-73E2A427BEF8}" presName="hierChild3" presStyleCnt="0"/>
      <dgm:spPr/>
    </dgm:pt>
  </dgm:ptLst>
  <dgm:cxnLst>
    <dgm:cxn modelId="{92563D29-7CAB-48ED-87E8-67771DF0E678}" type="presOf" srcId="{8ED4D13F-B892-4AC7-8319-6FD7492F8AFA}" destId="{7086393F-6988-4EC1-B579-F6394BE465F1}" srcOrd="0" destOrd="0" presId="urn:microsoft.com/office/officeart/2005/8/layout/hierarchy1"/>
    <dgm:cxn modelId="{1BFB0443-3CB6-4EDB-9B0B-7212D178F700}" srcId="{6961898A-EB99-4060-996F-0A0ACE3D35ED}" destId="{D9AF1955-DB28-4617-9DEA-3B14AC34BD16}" srcOrd="2" destOrd="0" parTransId="{7D654223-F9EB-4316-B55A-82C356D682D0}" sibTransId="{D1F54A83-CA1D-4610-A35A-8B2325245B48}"/>
    <dgm:cxn modelId="{8EBF5B76-6826-4917-9E7A-68F104903F35}" type="presOf" srcId="{6961898A-EB99-4060-996F-0A0ACE3D35ED}" destId="{60C0CC8F-E531-4C53-88EA-0AFA8D4D59A5}" srcOrd="0" destOrd="0" presId="urn:microsoft.com/office/officeart/2005/8/layout/hierarchy1"/>
    <dgm:cxn modelId="{DF05AD7C-660F-465E-8D23-78D143443DDC}" type="presOf" srcId="{7D654223-F9EB-4316-B55A-82C356D682D0}" destId="{1F709BAD-448A-4B45-8138-7762936349DB}" srcOrd="0" destOrd="0" presId="urn:microsoft.com/office/officeart/2005/8/layout/hierarchy1"/>
    <dgm:cxn modelId="{5FFE5694-9A46-41E5-8AD0-CAEAFC80FC41}" type="presOf" srcId="{30C9CE3A-564C-4FB2-BFFA-73E2A427BEF8}" destId="{1A618C85-2EC7-4AD1-97F2-82AE33F7510A}" srcOrd="0" destOrd="0" presId="urn:microsoft.com/office/officeart/2005/8/layout/hierarchy1"/>
    <dgm:cxn modelId="{8AE9B49F-0A5E-4C9B-8AAC-5B4B2A97E56D}" type="presOf" srcId="{08F5D77A-D538-48AF-9CE7-D9ABCE51236F}" destId="{741C1DE2-0C38-4666-99B9-4D326695AFCC}" srcOrd="0" destOrd="0" presId="urn:microsoft.com/office/officeart/2005/8/layout/hierarchy1"/>
    <dgm:cxn modelId="{117537B1-788D-4EF7-9581-A21E22A5F1D1}" type="presOf" srcId="{D9AF1955-DB28-4617-9DEA-3B14AC34BD16}" destId="{89158D12-A12B-46AB-B291-A20E9BA88D01}" srcOrd="0" destOrd="0" presId="urn:microsoft.com/office/officeart/2005/8/layout/hierarchy1"/>
    <dgm:cxn modelId="{A3C989B5-BD35-4D9F-9F6D-082A1F4C4C39}" type="presOf" srcId="{F17A4EB7-47BF-4844-AAFF-99E9693A1519}" destId="{41300CC1-5582-403F-92B7-E4512ED236E0}" srcOrd="0" destOrd="0" presId="urn:microsoft.com/office/officeart/2005/8/layout/hierarchy1"/>
    <dgm:cxn modelId="{11918BB8-AB58-4E47-874B-AB2E50CF17C1}" type="presOf" srcId="{1F6ABEE3-B26F-4894-B1A7-62AB36F33169}" destId="{74658FAA-8F70-4995-AD7B-109F15C0EF09}" srcOrd="0" destOrd="0" presId="urn:microsoft.com/office/officeart/2005/8/layout/hierarchy1"/>
    <dgm:cxn modelId="{3CBB5BB9-C0B6-4DB3-89D2-14139854044F}" type="presOf" srcId="{6FB74AB0-6528-490E-9DB5-2B7422D4E512}" destId="{8667C313-AAB9-43BF-8046-47EDDFE72D71}" srcOrd="0" destOrd="0" presId="urn:microsoft.com/office/officeart/2005/8/layout/hierarchy1"/>
    <dgm:cxn modelId="{5CD68CB9-2701-4963-B6D9-3778B0DDE3B7}" srcId="{6961898A-EB99-4060-996F-0A0ACE3D35ED}" destId="{30C9CE3A-564C-4FB2-BFFA-73E2A427BEF8}" srcOrd="3" destOrd="0" parTransId="{6FB74AB0-6528-490E-9DB5-2B7422D4E512}" sibTransId="{44D068D9-CA2E-4B72-A0EB-39B8E385D507}"/>
    <dgm:cxn modelId="{175218E1-0AEC-4D4B-A052-9911B7DE3052}" srcId="{6961898A-EB99-4060-996F-0A0ACE3D35ED}" destId="{08F5D77A-D538-48AF-9CE7-D9ABCE51236F}" srcOrd="1" destOrd="0" parTransId="{F17A4EB7-47BF-4844-AAFF-99E9693A1519}" sibTransId="{B4FF66E7-BDA8-46FD-920A-BB9DB8B20C78}"/>
    <dgm:cxn modelId="{27CFA4EB-9A50-490B-93FB-C3C01E48B3BE}" srcId="{59E7D97D-F357-4F61-9E58-82F8E9D3E332}" destId="{6961898A-EB99-4060-996F-0A0ACE3D35ED}" srcOrd="0" destOrd="0" parTransId="{626128EA-47C7-436C-AA25-6E52A2E09F6D}" sibTransId="{1574AA10-682C-4315-9EDD-4D7B91F84BC3}"/>
    <dgm:cxn modelId="{3A59FDF3-4AE5-4473-897A-4AEE161E22CA}" type="presOf" srcId="{59E7D97D-F357-4F61-9E58-82F8E9D3E332}" destId="{112F54FA-2BD1-4ABD-B2CD-F3A0A499B50A}" srcOrd="0" destOrd="0" presId="urn:microsoft.com/office/officeart/2005/8/layout/hierarchy1"/>
    <dgm:cxn modelId="{911D8BF4-BF30-4FF9-9655-90098196F877}" srcId="{6961898A-EB99-4060-996F-0A0ACE3D35ED}" destId="{8ED4D13F-B892-4AC7-8319-6FD7492F8AFA}" srcOrd="0" destOrd="0" parTransId="{1F6ABEE3-B26F-4894-B1A7-62AB36F33169}" sibTransId="{8BA96786-817D-47AA-B31D-836BDA1EED99}"/>
    <dgm:cxn modelId="{05FBB5D2-5ED9-4CF3-9695-257E3EC22CC1}" type="presParOf" srcId="{112F54FA-2BD1-4ABD-B2CD-F3A0A499B50A}" destId="{9EA81CA1-9B0C-4851-93A3-CE32E7F7D48D}" srcOrd="0" destOrd="0" presId="urn:microsoft.com/office/officeart/2005/8/layout/hierarchy1"/>
    <dgm:cxn modelId="{17897557-05AF-4F1C-891C-79A3893A4ED9}" type="presParOf" srcId="{9EA81CA1-9B0C-4851-93A3-CE32E7F7D48D}" destId="{A53D4E1B-82FA-471E-AF92-E2DB2030746C}" srcOrd="0" destOrd="0" presId="urn:microsoft.com/office/officeart/2005/8/layout/hierarchy1"/>
    <dgm:cxn modelId="{4BF62441-B3C7-4291-BB7F-39B7FED96FC9}" type="presParOf" srcId="{A53D4E1B-82FA-471E-AF92-E2DB2030746C}" destId="{D37FCF97-1B22-4EB8-82C6-2DF4208062FD}" srcOrd="0" destOrd="0" presId="urn:microsoft.com/office/officeart/2005/8/layout/hierarchy1"/>
    <dgm:cxn modelId="{07440ADF-F8D2-4142-9870-268D2E003AB0}" type="presParOf" srcId="{A53D4E1B-82FA-471E-AF92-E2DB2030746C}" destId="{60C0CC8F-E531-4C53-88EA-0AFA8D4D59A5}" srcOrd="1" destOrd="0" presId="urn:microsoft.com/office/officeart/2005/8/layout/hierarchy1"/>
    <dgm:cxn modelId="{8189675C-6E4B-49F0-A13A-53F4E636F85D}" type="presParOf" srcId="{9EA81CA1-9B0C-4851-93A3-CE32E7F7D48D}" destId="{5F9012AE-23FB-4461-8FBB-777DB87C6971}" srcOrd="1" destOrd="0" presId="urn:microsoft.com/office/officeart/2005/8/layout/hierarchy1"/>
    <dgm:cxn modelId="{9AEFDC0B-E452-4C07-BF7C-F38C402681B9}" type="presParOf" srcId="{5F9012AE-23FB-4461-8FBB-777DB87C6971}" destId="{74658FAA-8F70-4995-AD7B-109F15C0EF09}" srcOrd="0" destOrd="0" presId="urn:microsoft.com/office/officeart/2005/8/layout/hierarchy1"/>
    <dgm:cxn modelId="{FA0C355B-4963-4479-BBFA-875190914B3C}" type="presParOf" srcId="{5F9012AE-23FB-4461-8FBB-777DB87C6971}" destId="{120C7A3F-962A-4C4F-A561-E5A85AAEEB04}" srcOrd="1" destOrd="0" presId="urn:microsoft.com/office/officeart/2005/8/layout/hierarchy1"/>
    <dgm:cxn modelId="{D4F9343D-7B61-46C1-95C3-9F28DAE6B7AB}" type="presParOf" srcId="{120C7A3F-962A-4C4F-A561-E5A85AAEEB04}" destId="{97D1BC69-627E-44D8-87A0-5EEAF504D02F}" srcOrd="0" destOrd="0" presId="urn:microsoft.com/office/officeart/2005/8/layout/hierarchy1"/>
    <dgm:cxn modelId="{6000BF0E-D3F6-4C68-8BAC-92945993113F}" type="presParOf" srcId="{97D1BC69-627E-44D8-87A0-5EEAF504D02F}" destId="{C8E91F39-3805-4E58-BC77-25AF36AB35CE}" srcOrd="0" destOrd="0" presId="urn:microsoft.com/office/officeart/2005/8/layout/hierarchy1"/>
    <dgm:cxn modelId="{B1FDE5B3-6605-4D09-9179-E27A394C2789}" type="presParOf" srcId="{97D1BC69-627E-44D8-87A0-5EEAF504D02F}" destId="{7086393F-6988-4EC1-B579-F6394BE465F1}" srcOrd="1" destOrd="0" presId="urn:microsoft.com/office/officeart/2005/8/layout/hierarchy1"/>
    <dgm:cxn modelId="{4B37249B-F064-4774-98D2-B7D6306813F8}" type="presParOf" srcId="{120C7A3F-962A-4C4F-A561-E5A85AAEEB04}" destId="{DF70CA7C-C522-4BF7-A7AD-3B67CAF7C8A5}" srcOrd="1" destOrd="0" presId="urn:microsoft.com/office/officeart/2005/8/layout/hierarchy1"/>
    <dgm:cxn modelId="{EBAAFF8C-9E5A-4D71-BFDF-4C4A456FD1F4}" type="presParOf" srcId="{5F9012AE-23FB-4461-8FBB-777DB87C6971}" destId="{41300CC1-5582-403F-92B7-E4512ED236E0}" srcOrd="2" destOrd="0" presId="urn:microsoft.com/office/officeart/2005/8/layout/hierarchy1"/>
    <dgm:cxn modelId="{CC792B61-8228-4571-9955-961794A68A40}" type="presParOf" srcId="{5F9012AE-23FB-4461-8FBB-777DB87C6971}" destId="{A8D6A9FA-69E0-4005-B3B5-41FC838F6979}" srcOrd="3" destOrd="0" presId="urn:microsoft.com/office/officeart/2005/8/layout/hierarchy1"/>
    <dgm:cxn modelId="{EBB7693E-01B1-4E0A-B4C2-6DB88D88ECEB}" type="presParOf" srcId="{A8D6A9FA-69E0-4005-B3B5-41FC838F6979}" destId="{C790E04B-F944-4EA7-BB2C-3709C120540E}" srcOrd="0" destOrd="0" presId="urn:microsoft.com/office/officeart/2005/8/layout/hierarchy1"/>
    <dgm:cxn modelId="{7A6F124C-7375-4522-9AA5-69DF7E167F3D}" type="presParOf" srcId="{C790E04B-F944-4EA7-BB2C-3709C120540E}" destId="{08F0A283-15C4-4095-9C61-6EF42BE7B097}" srcOrd="0" destOrd="0" presId="urn:microsoft.com/office/officeart/2005/8/layout/hierarchy1"/>
    <dgm:cxn modelId="{F0BED94D-841C-48C2-97A9-A2A4B9CE5983}" type="presParOf" srcId="{C790E04B-F944-4EA7-BB2C-3709C120540E}" destId="{741C1DE2-0C38-4666-99B9-4D326695AFCC}" srcOrd="1" destOrd="0" presId="urn:microsoft.com/office/officeart/2005/8/layout/hierarchy1"/>
    <dgm:cxn modelId="{27AC7B3A-FB53-443C-B858-4001F52F2BC4}" type="presParOf" srcId="{A8D6A9FA-69E0-4005-B3B5-41FC838F6979}" destId="{39DC754B-9C83-467F-B6BA-C0AD8EB95D94}" srcOrd="1" destOrd="0" presId="urn:microsoft.com/office/officeart/2005/8/layout/hierarchy1"/>
    <dgm:cxn modelId="{7870C355-5538-487D-8DC8-CC844D397CFC}" type="presParOf" srcId="{5F9012AE-23FB-4461-8FBB-777DB87C6971}" destId="{1F709BAD-448A-4B45-8138-7762936349DB}" srcOrd="4" destOrd="0" presId="urn:microsoft.com/office/officeart/2005/8/layout/hierarchy1"/>
    <dgm:cxn modelId="{E3F65C4F-29F0-46DF-9872-7FDBFF11694D}" type="presParOf" srcId="{5F9012AE-23FB-4461-8FBB-777DB87C6971}" destId="{55F409D0-65D9-4699-BC89-64A16BA1E1D1}" srcOrd="5" destOrd="0" presId="urn:microsoft.com/office/officeart/2005/8/layout/hierarchy1"/>
    <dgm:cxn modelId="{6341BFB3-C614-478C-AC97-8E7333B0A8C2}" type="presParOf" srcId="{55F409D0-65D9-4699-BC89-64A16BA1E1D1}" destId="{0A9B4AE7-1AFB-4B45-80EE-6B486D75F967}" srcOrd="0" destOrd="0" presId="urn:microsoft.com/office/officeart/2005/8/layout/hierarchy1"/>
    <dgm:cxn modelId="{B8DA772F-CD52-43F7-BD4B-4E8F7B3B7C6B}" type="presParOf" srcId="{0A9B4AE7-1AFB-4B45-80EE-6B486D75F967}" destId="{3243D046-2694-4A1F-8BF8-5F80DD3A09DD}" srcOrd="0" destOrd="0" presId="urn:microsoft.com/office/officeart/2005/8/layout/hierarchy1"/>
    <dgm:cxn modelId="{D33F49A9-D5E1-4821-A6B9-E687E603363B}" type="presParOf" srcId="{0A9B4AE7-1AFB-4B45-80EE-6B486D75F967}" destId="{89158D12-A12B-46AB-B291-A20E9BA88D01}" srcOrd="1" destOrd="0" presId="urn:microsoft.com/office/officeart/2005/8/layout/hierarchy1"/>
    <dgm:cxn modelId="{6668EDB1-E689-4DA4-B087-75FAF0F51D54}" type="presParOf" srcId="{55F409D0-65D9-4699-BC89-64A16BA1E1D1}" destId="{0A7B24FD-C0AA-4792-BD68-7BFE174C814E}" srcOrd="1" destOrd="0" presId="urn:microsoft.com/office/officeart/2005/8/layout/hierarchy1"/>
    <dgm:cxn modelId="{CE2120C6-F745-420E-AA56-799108B3E13E}" type="presParOf" srcId="{5F9012AE-23FB-4461-8FBB-777DB87C6971}" destId="{8667C313-AAB9-43BF-8046-47EDDFE72D71}" srcOrd="6" destOrd="0" presId="urn:microsoft.com/office/officeart/2005/8/layout/hierarchy1"/>
    <dgm:cxn modelId="{E3535415-5EEA-4CE1-BA6D-2BE7F4D2BED7}" type="presParOf" srcId="{5F9012AE-23FB-4461-8FBB-777DB87C6971}" destId="{D10D1786-BE95-477D-B5C9-43FC47DB8682}" srcOrd="7" destOrd="0" presId="urn:microsoft.com/office/officeart/2005/8/layout/hierarchy1"/>
    <dgm:cxn modelId="{381081EF-3203-45EF-B2F5-ACA95071DBED}" type="presParOf" srcId="{D10D1786-BE95-477D-B5C9-43FC47DB8682}" destId="{335DAB09-EDCF-4453-B957-8AAE2C77CE11}" srcOrd="0" destOrd="0" presId="urn:microsoft.com/office/officeart/2005/8/layout/hierarchy1"/>
    <dgm:cxn modelId="{454FFC5B-9C25-4099-A8BA-8614127A4564}" type="presParOf" srcId="{335DAB09-EDCF-4453-B957-8AAE2C77CE11}" destId="{046DBBF7-D96D-44D9-A9C4-C75DD226A4C6}" srcOrd="0" destOrd="0" presId="urn:microsoft.com/office/officeart/2005/8/layout/hierarchy1"/>
    <dgm:cxn modelId="{EA08791C-C522-4C31-AF5C-50564B5BCCE7}" type="presParOf" srcId="{335DAB09-EDCF-4453-B957-8AAE2C77CE11}" destId="{1A618C85-2EC7-4AD1-97F2-82AE33F7510A}" srcOrd="1" destOrd="0" presId="urn:microsoft.com/office/officeart/2005/8/layout/hierarchy1"/>
    <dgm:cxn modelId="{75D29E55-D9BF-4C3F-8BFF-75226D1EC2D6}" type="presParOf" srcId="{D10D1786-BE95-477D-B5C9-43FC47DB8682}" destId="{01292E3C-EEB3-4FE6-82DC-444B5B2201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E7D97D-F357-4F61-9E58-82F8E9D3E3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61898A-EB99-4060-996F-0A0ACE3D35ED}">
      <dgm:prSet phldrT="[Text]"/>
      <dgm:spPr>
        <a:solidFill>
          <a:schemeClr val="accent2">
            <a:alpha val="90000"/>
          </a:schemeClr>
        </a:solidFill>
      </dgm:spPr>
      <dgm:t>
        <a:bodyPr/>
        <a:lstStyle/>
        <a:p>
          <a:r>
            <a:rPr lang="en-US" b="1" dirty="0"/>
            <a:t>Transmission-based Precautions</a:t>
          </a:r>
        </a:p>
      </dgm:t>
    </dgm:pt>
    <dgm:pt modelId="{626128EA-47C7-436C-AA25-6E52A2E09F6D}" type="parTrans" cxnId="{27CFA4EB-9A50-490B-93FB-C3C01E48B3BE}">
      <dgm:prSet/>
      <dgm:spPr/>
      <dgm:t>
        <a:bodyPr/>
        <a:lstStyle/>
        <a:p>
          <a:endParaRPr lang="en-US"/>
        </a:p>
      </dgm:t>
    </dgm:pt>
    <dgm:pt modelId="{1574AA10-682C-4315-9EDD-4D7B91F84BC3}" type="sibTrans" cxnId="{27CFA4EB-9A50-490B-93FB-C3C01E48B3BE}">
      <dgm:prSet/>
      <dgm:spPr/>
      <dgm:t>
        <a:bodyPr/>
        <a:lstStyle/>
        <a:p>
          <a:endParaRPr lang="en-US"/>
        </a:p>
      </dgm:t>
    </dgm:pt>
    <dgm:pt modelId="{8ED4D13F-B892-4AC7-8319-6FD7492F8AFA}">
      <dgm:prSet phldrT="[Text]"/>
      <dgm:spPr/>
      <dgm:t>
        <a:bodyPr/>
        <a:lstStyle/>
        <a:p>
          <a:r>
            <a:rPr lang="en-US" dirty="0">
              <a:solidFill>
                <a:schemeClr val="tx1">
                  <a:lumMod val="75000"/>
                </a:schemeClr>
              </a:solidFill>
            </a:rPr>
            <a:t>Airborne</a:t>
          </a:r>
        </a:p>
      </dgm:t>
    </dgm:pt>
    <dgm:pt modelId="{1F6ABEE3-B26F-4894-B1A7-62AB36F33169}" type="parTrans" cxnId="{911D8BF4-BF30-4FF9-9655-90098196F877}">
      <dgm:prSet/>
      <dgm:spPr/>
      <dgm:t>
        <a:bodyPr/>
        <a:lstStyle/>
        <a:p>
          <a:endParaRPr lang="en-US"/>
        </a:p>
      </dgm:t>
    </dgm:pt>
    <dgm:pt modelId="{8BA96786-817D-47AA-B31D-836BDA1EED99}" type="sibTrans" cxnId="{911D8BF4-BF30-4FF9-9655-90098196F877}">
      <dgm:prSet/>
      <dgm:spPr/>
      <dgm:t>
        <a:bodyPr/>
        <a:lstStyle/>
        <a:p>
          <a:endParaRPr lang="en-US"/>
        </a:p>
      </dgm:t>
    </dgm:pt>
    <dgm:pt modelId="{D9AF1955-DB28-4617-9DEA-3B14AC34BD16}">
      <dgm:prSet phldrT="[Text]"/>
      <dgm:spPr>
        <a:solidFill>
          <a:schemeClr val="accent2">
            <a:alpha val="90000"/>
          </a:schemeClr>
        </a:solidFill>
      </dgm:spPr>
      <dgm:t>
        <a:bodyPr/>
        <a:lstStyle/>
        <a:p>
          <a:r>
            <a:rPr lang="en-US" b="1" dirty="0"/>
            <a:t>Enhanced Barrier</a:t>
          </a:r>
        </a:p>
      </dgm:t>
    </dgm:pt>
    <dgm:pt modelId="{7D654223-F9EB-4316-B55A-82C356D682D0}" type="parTrans" cxnId="{1BFB0443-3CB6-4EDB-9B0B-7212D178F700}">
      <dgm:prSet/>
      <dgm:spPr/>
      <dgm:t>
        <a:bodyPr/>
        <a:lstStyle/>
        <a:p>
          <a:endParaRPr lang="en-US"/>
        </a:p>
      </dgm:t>
    </dgm:pt>
    <dgm:pt modelId="{D1F54A83-CA1D-4610-A35A-8B2325245B48}" type="sibTrans" cxnId="{1BFB0443-3CB6-4EDB-9B0B-7212D178F700}">
      <dgm:prSet/>
      <dgm:spPr/>
      <dgm:t>
        <a:bodyPr/>
        <a:lstStyle/>
        <a:p>
          <a:endParaRPr lang="en-US"/>
        </a:p>
      </dgm:t>
    </dgm:pt>
    <dgm:pt modelId="{08F5D77A-D538-48AF-9CE7-D9ABCE51236F}">
      <dgm:prSet/>
      <dgm:spPr/>
      <dgm:t>
        <a:bodyPr/>
        <a:lstStyle/>
        <a:p>
          <a:r>
            <a:rPr lang="en-US" dirty="0">
              <a:solidFill>
                <a:schemeClr val="tx1">
                  <a:lumMod val="75000"/>
                </a:schemeClr>
              </a:solidFill>
            </a:rPr>
            <a:t>Droplet</a:t>
          </a:r>
        </a:p>
      </dgm:t>
    </dgm:pt>
    <dgm:pt modelId="{F17A4EB7-47BF-4844-AAFF-99E9693A1519}" type="parTrans" cxnId="{175218E1-0AEC-4D4B-A052-9911B7DE3052}">
      <dgm:prSet/>
      <dgm:spPr/>
      <dgm:t>
        <a:bodyPr/>
        <a:lstStyle/>
        <a:p>
          <a:endParaRPr lang="en-US"/>
        </a:p>
      </dgm:t>
    </dgm:pt>
    <dgm:pt modelId="{B4FF66E7-BDA8-46FD-920A-BB9DB8B20C78}" type="sibTrans" cxnId="{175218E1-0AEC-4D4B-A052-9911B7DE3052}">
      <dgm:prSet/>
      <dgm:spPr/>
      <dgm:t>
        <a:bodyPr/>
        <a:lstStyle/>
        <a:p>
          <a:endParaRPr lang="en-US"/>
        </a:p>
      </dgm:t>
    </dgm:pt>
    <dgm:pt modelId="{30C9CE3A-564C-4FB2-BFFA-73E2A427BEF8}">
      <dgm:prSet/>
      <dgm:spPr>
        <a:solidFill>
          <a:schemeClr val="accent2">
            <a:alpha val="90000"/>
          </a:schemeClr>
        </a:solidFill>
      </dgm:spPr>
      <dgm:t>
        <a:bodyPr/>
        <a:lstStyle/>
        <a:p>
          <a:r>
            <a:rPr lang="en-US" b="1" dirty="0">
              <a:solidFill>
                <a:schemeClr val="bg1"/>
              </a:solidFill>
            </a:rPr>
            <a:t>Contact</a:t>
          </a:r>
        </a:p>
      </dgm:t>
    </dgm:pt>
    <dgm:pt modelId="{6FB74AB0-6528-490E-9DB5-2B7422D4E512}" type="parTrans" cxnId="{5CD68CB9-2701-4963-B6D9-3778B0DDE3B7}">
      <dgm:prSet/>
      <dgm:spPr/>
      <dgm:t>
        <a:bodyPr/>
        <a:lstStyle/>
        <a:p>
          <a:endParaRPr lang="en-US"/>
        </a:p>
      </dgm:t>
    </dgm:pt>
    <dgm:pt modelId="{44D068D9-CA2E-4B72-A0EB-39B8E385D507}" type="sibTrans" cxnId="{5CD68CB9-2701-4963-B6D9-3778B0DDE3B7}">
      <dgm:prSet/>
      <dgm:spPr/>
      <dgm:t>
        <a:bodyPr/>
        <a:lstStyle/>
        <a:p>
          <a:endParaRPr lang="en-US"/>
        </a:p>
      </dgm:t>
    </dgm:pt>
    <dgm:pt modelId="{112F54FA-2BD1-4ABD-B2CD-F3A0A499B50A}" type="pres">
      <dgm:prSet presAssocID="{59E7D97D-F357-4F61-9E58-82F8E9D3E332}" presName="hierChild1" presStyleCnt="0">
        <dgm:presLayoutVars>
          <dgm:chPref val="1"/>
          <dgm:dir/>
          <dgm:animOne val="branch"/>
          <dgm:animLvl val="lvl"/>
          <dgm:resizeHandles/>
        </dgm:presLayoutVars>
      </dgm:prSet>
      <dgm:spPr/>
    </dgm:pt>
    <dgm:pt modelId="{9EA81CA1-9B0C-4851-93A3-CE32E7F7D48D}" type="pres">
      <dgm:prSet presAssocID="{6961898A-EB99-4060-996F-0A0ACE3D35ED}" presName="hierRoot1" presStyleCnt="0"/>
      <dgm:spPr/>
    </dgm:pt>
    <dgm:pt modelId="{A53D4E1B-82FA-471E-AF92-E2DB2030746C}" type="pres">
      <dgm:prSet presAssocID="{6961898A-EB99-4060-996F-0A0ACE3D35ED}" presName="composite" presStyleCnt="0"/>
      <dgm:spPr/>
    </dgm:pt>
    <dgm:pt modelId="{D37FCF97-1B22-4EB8-82C6-2DF4208062FD}" type="pres">
      <dgm:prSet presAssocID="{6961898A-EB99-4060-996F-0A0ACE3D35ED}" presName="background" presStyleLbl="node0" presStyleIdx="0" presStyleCnt="1"/>
      <dgm:spPr/>
    </dgm:pt>
    <dgm:pt modelId="{60C0CC8F-E531-4C53-88EA-0AFA8D4D59A5}" type="pres">
      <dgm:prSet presAssocID="{6961898A-EB99-4060-996F-0A0ACE3D35ED}" presName="text" presStyleLbl="fgAcc0" presStyleIdx="0" presStyleCnt="1">
        <dgm:presLayoutVars>
          <dgm:chPref val="3"/>
        </dgm:presLayoutVars>
      </dgm:prSet>
      <dgm:spPr/>
    </dgm:pt>
    <dgm:pt modelId="{5F9012AE-23FB-4461-8FBB-777DB87C6971}" type="pres">
      <dgm:prSet presAssocID="{6961898A-EB99-4060-996F-0A0ACE3D35ED}" presName="hierChild2" presStyleCnt="0"/>
      <dgm:spPr/>
    </dgm:pt>
    <dgm:pt modelId="{74658FAA-8F70-4995-AD7B-109F15C0EF09}" type="pres">
      <dgm:prSet presAssocID="{1F6ABEE3-B26F-4894-B1A7-62AB36F33169}" presName="Name10" presStyleLbl="parChTrans1D2" presStyleIdx="0" presStyleCnt="4"/>
      <dgm:spPr/>
    </dgm:pt>
    <dgm:pt modelId="{120C7A3F-962A-4C4F-A561-E5A85AAEEB04}" type="pres">
      <dgm:prSet presAssocID="{8ED4D13F-B892-4AC7-8319-6FD7492F8AFA}" presName="hierRoot2" presStyleCnt="0"/>
      <dgm:spPr/>
    </dgm:pt>
    <dgm:pt modelId="{97D1BC69-627E-44D8-87A0-5EEAF504D02F}" type="pres">
      <dgm:prSet presAssocID="{8ED4D13F-B892-4AC7-8319-6FD7492F8AFA}" presName="composite2" presStyleCnt="0"/>
      <dgm:spPr/>
    </dgm:pt>
    <dgm:pt modelId="{C8E91F39-3805-4E58-BC77-25AF36AB35CE}" type="pres">
      <dgm:prSet presAssocID="{8ED4D13F-B892-4AC7-8319-6FD7492F8AFA}" presName="background2" presStyleLbl="node2" presStyleIdx="0" presStyleCnt="4"/>
      <dgm:spPr/>
    </dgm:pt>
    <dgm:pt modelId="{7086393F-6988-4EC1-B579-F6394BE465F1}" type="pres">
      <dgm:prSet presAssocID="{8ED4D13F-B892-4AC7-8319-6FD7492F8AFA}" presName="text2" presStyleLbl="fgAcc2" presStyleIdx="0" presStyleCnt="4">
        <dgm:presLayoutVars>
          <dgm:chPref val="3"/>
        </dgm:presLayoutVars>
      </dgm:prSet>
      <dgm:spPr/>
    </dgm:pt>
    <dgm:pt modelId="{DF70CA7C-C522-4BF7-A7AD-3B67CAF7C8A5}" type="pres">
      <dgm:prSet presAssocID="{8ED4D13F-B892-4AC7-8319-6FD7492F8AFA}" presName="hierChild3" presStyleCnt="0"/>
      <dgm:spPr/>
    </dgm:pt>
    <dgm:pt modelId="{41300CC1-5582-403F-92B7-E4512ED236E0}" type="pres">
      <dgm:prSet presAssocID="{F17A4EB7-47BF-4844-AAFF-99E9693A1519}" presName="Name10" presStyleLbl="parChTrans1D2" presStyleIdx="1" presStyleCnt="4"/>
      <dgm:spPr/>
    </dgm:pt>
    <dgm:pt modelId="{A8D6A9FA-69E0-4005-B3B5-41FC838F6979}" type="pres">
      <dgm:prSet presAssocID="{08F5D77A-D538-48AF-9CE7-D9ABCE51236F}" presName="hierRoot2" presStyleCnt="0"/>
      <dgm:spPr/>
    </dgm:pt>
    <dgm:pt modelId="{C790E04B-F944-4EA7-BB2C-3709C120540E}" type="pres">
      <dgm:prSet presAssocID="{08F5D77A-D538-48AF-9CE7-D9ABCE51236F}" presName="composite2" presStyleCnt="0"/>
      <dgm:spPr/>
    </dgm:pt>
    <dgm:pt modelId="{08F0A283-15C4-4095-9C61-6EF42BE7B097}" type="pres">
      <dgm:prSet presAssocID="{08F5D77A-D538-48AF-9CE7-D9ABCE51236F}" presName="background2" presStyleLbl="node2" presStyleIdx="1" presStyleCnt="4"/>
      <dgm:spPr/>
    </dgm:pt>
    <dgm:pt modelId="{741C1DE2-0C38-4666-99B9-4D326695AFCC}" type="pres">
      <dgm:prSet presAssocID="{08F5D77A-D538-48AF-9CE7-D9ABCE51236F}" presName="text2" presStyleLbl="fgAcc2" presStyleIdx="1" presStyleCnt="4">
        <dgm:presLayoutVars>
          <dgm:chPref val="3"/>
        </dgm:presLayoutVars>
      </dgm:prSet>
      <dgm:spPr/>
    </dgm:pt>
    <dgm:pt modelId="{39DC754B-9C83-467F-B6BA-C0AD8EB95D94}" type="pres">
      <dgm:prSet presAssocID="{08F5D77A-D538-48AF-9CE7-D9ABCE51236F}" presName="hierChild3" presStyleCnt="0"/>
      <dgm:spPr/>
    </dgm:pt>
    <dgm:pt modelId="{1F709BAD-448A-4B45-8138-7762936349DB}" type="pres">
      <dgm:prSet presAssocID="{7D654223-F9EB-4316-B55A-82C356D682D0}" presName="Name10" presStyleLbl="parChTrans1D2" presStyleIdx="2" presStyleCnt="4"/>
      <dgm:spPr/>
    </dgm:pt>
    <dgm:pt modelId="{55F409D0-65D9-4699-BC89-64A16BA1E1D1}" type="pres">
      <dgm:prSet presAssocID="{D9AF1955-DB28-4617-9DEA-3B14AC34BD16}" presName="hierRoot2" presStyleCnt="0"/>
      <dgm:spPr/>
    </dgm:pt>
    <dgm:pt modelId="{0A9B4AE7-1AFB-4B45-80EE-6B486D75F967}" type="pres">
      <dgm:prSet presAssocID="{D9AF1955-DB28-4617-9DEA-3B14AC34BD16}" presName="composite2" presStyleCnt="0"/>
      <dgm:spPr/>
    </dgm:pt>
    <dgm:pt modelId="{3243D046-2694-4A1F-8BF8-5F80DD3A09DD}" type="pres">
      <dgm:prSet presAssocID="{D9AF1955-DB28-4617-9DEA-3B14AC34BD16}" presName="background2" presStyleLbl="node2" presStyleIdx="2" presStyleCnt="4"/>
      <dgm:spPr/>
    </dgm:pt>
    <dgm:pt modelId="{89158D12-A12B-46AB-B291-A20E9BA88D01}" type="pres">
      <dgm:prSet presAssocID="{D9AF1955-DB28-4617-9DEA-3B14AC34BD16}" presName="text2" presStyleLbl="fgAcc2" presStyleIdx="2" presStyleCnt="4">
        <dgm:presLayoutVars>
          <dgm:chPref val="3"/>
        </dgm:presLayoutVars>
      </dgm:prSet>
      <dgm:spPr/>
    </dgm:pt>
    <dgm:pt modelId="{0A7B24FD-C0AA-4792-BD68-7BFE174C814E}" type="pres">
      <dgm:prSet presAssocID="{D9AF1955-DB28-4617-9DEA-3B14AC34BD16}" presName="hierChild3" presStyleCnt="0"/>
      <dgm:spPr/>
    </dgm:pt>
    <dgm:pt modelId="{8667C313-AAB9-43BF-8046-47EDDFE72D71}" type="pres">
      <dgm:prSet presAssocID="{6FB74AB0-6528-490E-9DB5-2B7422D4E512}" presName="Name10" presStyleLbl="parChTrans1D2" presStyleIdx="3" presStyleCnt="4"/>
      <dgm:spPr/>
    </dgm:pt>
    <dgm:pt modelId="{D10D1786-BE95-477D-B5C9-43FC47DB8682}" type="pres">
      <dgm:prSet presAssocID="{30C9CE3A-564C-4FB2-BFFA-73E2A427BEF8}" presName="hierRoot2" presStyleCnt="0"/>
      <dgm:spPr/>
    </dgm:pt>
    <dgm:pt modelId="{335DAB09-EDCF-4453-B957-8AAE2C77CE11}" type="pres">
      <dgm:prSet presAssocID="{30C9CE3A-564C-4FB2-BFFA-73E2A427BEF8}" presName="composite2" presStyleCnt="0"/>
      <dgm:spPr/>
    </dgm:pt>
    <dgm:pt modelId="{046DBBF7-D96D-44D9-A9C4-C75DD226A4C6}" type="pres">
      <dgm:prSet presAssocID="{30C9CE3A-564C-4FB2-BFFA-73E2A427BEF8}" presName="background2" presStyleLbl="node2" presStyleIdx="3" presStyleCnt="4"/>
      <dgm:spPr/>
    </dgm:pt>
    <dgm:pt modelId="{1A618C85-2EC7-4AD1-97F2-82AE33F7510A}" type="pres">
      <dgm:prSet presAssocID="{30C9CE3A-564C-4FB2-BFFA-73E2A427BEF8}" presName="text2" presStyleLbl="fgAcc2" presStyleIdx="3" presStyleCnt="4">
        <dgm:presLayoutVars>
          <dgm:chPref val="3"/>
        </dgm:presLayoutVars>
      </dgm:prSet>
      <dgm:spPr/>
    </dgm:pt>
    <dgm:pt modelId="{01292E3C-EEB3-4FE6-82DC-444B5B22010B}" type="pres">
      <dgm:prSet presAssocID="{30C9CE3A-564C-4FB2-BFFA-73E2A427BEF8}" presName="hierChild3" presStyleCnt="0"/>
      <dgm:spPr/>
    </dgm:pt>
  </dgm:ptLst>
  <dgm:cxnLst>
    <dgm:cxn modelId="{92563D29-7CAB-48ED-87E8-67771DF0E678}" type="presOf" srcId="{8ED4D13F-B892-4AC7-8319-6FD7492F8AFA}" destId="{7086393F-6988-4EC1-B579-F6394BE465F1}" srcOrd="0" destOrd="0" presId="urn:microsoft.com/office/officeart/2005/8/layout/hierarchy1"/>
    <dgm:cxn modelId="{1BFB0443-3CB6-4EDB-9B0B-7212D178F700}" srcId="{6961898A-EB99-4060-996F-0A0ACE3D35ED}" destId="{D9AF1955-DB28-4617-9DEA-3B14AC34BD16}" srcOrd="2" destOrd="0" parTransId="{7D654223-F9EB-4316-B55A-82C356D682D0}" sibTransId="{D1F54A83-CA1D-4610-A35A-8B2325245B48}"/>
    <dgm:cxn modelId="{8EBF5B76-6826-4917-9E7A-68F104903F35}" type="presOf" srcId="{6961898A-EB99-4060-996F-0A0ACE3D35ED}" destId="{60C0CC8F-E531-4C53-88EA-0AFA8D4D59A5}" srcOrd="0" destOrd="0" presId="urn:microsoft.com/office/officeart/2005/8/layout/hierarchy1"/>
    <dgm:cxn modelId="{DF05AD7C-660F-465E-8D23-78D143443DDC}" type="presOf" srcId="{7D654223-F9EB-4316-B55A-82C356D682D0}" destId="{1F709BAD-448A-4B45-8138-7762936349DB}" srcOrd="0" destOrd="0" presId="urn:microsoft.com/office/officeart/2005/8/layout/hierarchy1"/>
    <dgm:cxn modelId="{5FFE5694-9A46-41E5-8AD0-CAEAFC80FC41}" type="presOf" srcId="{30C9CE3A-564C-4FB2-BFFA-73E2A427BEF8}" destId="{1A618C85-2EC7-4AD1-97F2-82AE33F7510A}" srcOrd="0" destOrd="0" presId="urn:microsoft.com/office/officeart/2005/8/layout/hierarchy1"/>
    <dgm:cxn modelId="{8AE9B49F-0A5E-4C9B-8AAC-5B4B2A97E56D}" type="presOf" srcId="{08F5D77A-D538-48AF-9CE7-D9ABCE51236F}" destId="{741C1DE2-0C38-4666-99B9-4D326695AFCC}" srcOrd="0" destOrd="0" presId="urn:microsoft.com/office/officeart/2005/8/layout/hierarchy1"/>
    <dgm:cxn modelId="{117537B1-788D-4EF7-9581-A21E22A5F1D1}" type="presOf" srcId="{D9AF1955-DB28-4617-9DEA-3B14AC34BD16}" destId="{89158D12-A12B-46AB-B291-A20E9BA88D01}" srcOrd="0" destOrd="0" presId="urn:microsoft.com/office/officeart/2005/8/layout/hierarchy1"/>
    <dgm:cxn modelId="{A3C989B5-BD35-4D9F-9F6D-082A1F4C4C39}" type="presOf" srcId="{F17A4EB7-47BF-4844-AAFF-99E9693A1519}" destId="{41300CC1-5582-403F-92B7-E4512ED236E0}" srcOrd="0" destOrd="0" presId="urn:microsoft.com/office/officeart/2005/8/layout/hierarchy1"/>
    <dgm:cxn modelId="{11918BB8-AB58-4E47-874B-AB2E50CF17C1}" type="presOf" srcId="{1F6ABEE3-B26F-4894-B1A7-62AB36F33169}" destId="{74658FAA-8F70-4995-AD7B-109F15C0EF09}" srcOrd="0" destOrd="0" presId="urn:microsoft.com/office/officeart/2005/8/layout/hierarchy1"/>
    <dgm:cxn modelId="{3CBB5BB9-C0B6-4DB3-89D2-14139854044F}" type="presOf" srcId="{6FB74AB0-6528-490E-9DB5-2B7422D4E512}" destId="{8667C313-AAB9-43BF-8046-47EDDFE72D71}" srcOrd="0" destOrd="0" presId="urn:microsoft.com/office/officeart/2005/8/layout/hierarchy1"/>
    <dgm:cxn modelId="{5CD68CB9-2701-4963-B6D9-3778B0DDE3B7}" srcId="{6961898A-EB99-4060-996F-0A0ACE3D35ED}" destId="{30C9CE3A-564C-4FB2-BFFA-73E2A427BEF8}" srcOrd="3" destOrd="0" parTransId="{6FB74AB0-6528-490E-9DB5-2B7422D4E512}" sibTransId="{44D068D9-CA2E-4B72-A0EB-39B8E385D507}"/>
    <dgm:cxn modelId="{175218E1-0AEC-4D4B-A052-9911B7DE3052}" srcId="{6961898A-EB99-4060-996F-0A0ACE3D35ED}" destId="{08F5D77A-D538-48AF-9CE7-D9ABCE51236F}" srcOrd="1" destOrd="0" parTransId="{F17A4EB7-47BF-4844-AAFF-99E9693A1519}" sibTransId="{B4FF66E7-BDA8-46FD-920A-BB9DB8B20C78}"/>
    <dgm:cxn modelId="{27CFA4EB-9A50-490B-93FB-C3C01E48B3BE}" srcId="{59E7D97D-F357-4F61-9E58-82F8E9D3E332}" destId="{6961898A-EB99-4060-996F-0A0ACE3D35ED}" srcOrd="0" destOrd="0" parTransId="{626128EA-47C7-436C-AA25-6E52A2E09F6D}" sibTransId="{1574AA10-682C-4315-9EDD-4D7B91F84BC3}"/>
    <dgm:cxn modelId="{3A59FDF3-4AE5-4473-897A-4AEE161E22CA}" type="presOf" srcId="{59E7D97D-F357-4F61-9E58-82F8E9D3E332}" destId="{112F54FA-2BD1-4ABD-B2CD-F3A0A499B50A}" srcOrd="0" destOrd="0" presId="urn:microsoft.com/office/officeart/2005/8/layout/hierarchy1"/>
    <dgm:cxn modelId="{911D8BF4-BF30-4FF9-9655-90098196F877}" srcId="{6961898A-EB99-4060-996F-0A0ACE3D35ED}" destId="{8ED4D13F-B892-4AC7-8319-6FD7492F8AFA}" srcOrd="0" destOrd="0" parTransId="{1F6ABEE3-B26F-4894-B1A7-62AB36F33169}" sibTransId="{8BA96786-817D-47AA-B31D-836BDA1EED99}"/>
    <dgm:cxn modelId="{05FBB5D2-5ED9-4CF3-9695-257E3EC22CC1}" type="presParOf" srcId="{112F54FA-2BD1-4ABD-B2CD-F3A0A499B50A}" destId="{9EA81CA1-9B0C-4851-93A3-CE32E7F7D48D}" srcOrd="0" destOrd="0" presId="urn:microsoft.com/office/officeart/2005/8/layout/hierarchy1"/>
    <dgm:cxn modelId="{17897557-05AF-4F1C-891C-79A3893A4ED9}" type="presParOf" srcId="{9EA81CA1-9B0C-4851-93A3-CE32E7F7D48D}" destId="{A53D4E1B-82FA-471E-AF92-E2DB2030746C}" srcOrd="0" destOrd="0" presId="urn:microsoft.com/office/officeart/2005/8/layout/hierarchy1"/>
    <dgm:cxn modelId="{4BF62441-B3C7-4291-BB7F-39B7FED96FC9}" type="presParOf" srcId="{A53D4E1B-82FA-471E-AF92-E2DB2030746C}" destId="{D37FCF97-1B22-4EB8-82C6-2DF4208062FD}" srcOrd="0" destOrd="0" presId="urn:microsoft.com/office/officeart/2005/8/layout/hierarchy1"/>
    <dgm:cxn modelId="{07440ADF-F8D2-4142-9870-268D2E003AB0}" type="presParOf" srcId="{A53D4E1B-82FA-471E-AF92-E2DB2030746C}" destId="{60C0CC8F-E531-4C53-88EA-0AFA8D4D59A5}" srcOrd="1" destOrd="0" presId="urn:microsoft.com/office/officeart/2005/8/layout/hierarchy1"/>
    <dgm:cxn modelId="{8189675C-6E4B-49F0-A13A-53F4E636F85D}" type="presParOf" srcId="{9EA81CA1-9B0C-4851-93A3-CE32E7F7D48D}" destId="{5F9012AE-23FB-4461-8FBB-777DB87C6971}" srcOrd="1" destOrd="0" presId="urn:microsoft.com/office/officeart/2005/8/layout/hierarchy1"/>
    <dgm:cxn modelId="{9AEFDC0B-E452-4C07-BF7C-F38C402681B9}" type="presParOf" srcId="{5F9012AE-23FB-4461-8FBB-777DB87C6971}" destId="{74658FAA-8F70-4995-AD7B-109F15C0EF09}" srcOrd="0" destOrd="0" presId="urn:microsoft.com/office/officeart/2005/8/layout/hierarchy1"/>
    <dgm:cxn modelId="{FA0C355B-4963-4479-BBFA-875190914B3C}" type="presParOf" srcId="{5F9012AE-23FB-4461-8FBB-777DB87C6971}" destId="{120C7A3F-962A-4C4F-A561-E5A85AAEEB04}" srcOrd="1" destOrd="0" presId="urn:microsoft.com/office/officeart/2005/8/layout/hierarchy1"/>
    <dgm:cxn modelId="{D4F9343D-7B61-46C1-95C3-9F28DAE6B7AB}" type="presParOf" srcId="{120C7A3F-962A-4C4F-A561-E5A85AAEEB04}" destId="{97D1BC69-627E-44D8-87A0-5EEAF504D02F}" srcOrd="0" destOrd="0" presId="urn:microsoft.com/office/officeart/2005/8/layout/hierarchy1"/>
    <dgm:cxn modelId="{6000BF0E-D3F6-4C68-8BAC-92945993113F}" type="presParOf" srcId="{97D1BC69-627E-44D8-87A0-5EEAF504D02F}" destId="{C8E91F39-3805-4E58-BC77-25AF36AB35CE}" srcOrd="0" destOrd="0" presId="urn:microsoft.com/office/officeart/2005/8/layout/hierarchy1"/>
    <dgm:cxn modelId="{B1FDE5B3-6605-4D09-9179-E27A394C2789}" type="presParOf" srcId="{97D1BC69-627E-44D8-87A0-5EEAF504D02F}" destId="{7086393F-6988-4EC1-B579-F6394BE465F1}" srcOrd="1" destOrd="0" presId="urn:microsoft.com/office/officeart/2005/8/layout/hierarchy1"/>
    <dgm:cxn modelId="{4B37249B-F064-4774-98D2-B7D6306813F8}" type="presParOf" srcId="{120C7A3F-962A-4C4F-A561-E5A85AAEEB04}" destId="{DF70CA7C-C522-4BF7-A7AD-3B67CAF7C8A5}" srcOrd="1" destOrd="0" presId="urn:microsoft.com/office/officeart/2005/8/layout/hierarchy1"/>
    <dgm:cxn modelId="{EBAAFF8C-9E5A-4D71-BFDF-4C4A456FD1F4}" type="presParOf" srcId="{5F9012AE-23FB-4461-8FBB-777DB87C6971}" destId="{41300CC1-5582-403F-92B7-E4512ED236E0}" srcOrd="2" destOrd="0" presId="urn:microsoft.com/office/officeart/2005/8/layout/hierarchy1"/>
    <dgm:cxn modelId="{CC792B61-8228-4571-9955-961794A68A40}" type="presParOf" srcId="{5F9012AE-23FB-4461-8FBB-777DB87C6971}" destId="{A8D6A9FA-69E0-4005-B3B5-41FC838F6979}" srcOrd="3" destOrd="0" presId="urn:microsoft.com/office/officeart/2005/8/layout/hierarchy1"/>
    <dgm:cxn modelId="{EBB7693E-01B1-4E0A-B4C2-6DB88D88ECEB}" type="presParOf" srcId="{A8D6A9FA-69E0-4005-B3B5-41FC838F6979}" destId="{C790E04B-F944-4EA7-BB2C-3709C120540E}" srcOrd="0" destOrd="0" presId="urn:microsoft.com/office/officeart/2005/8/layout/hierarchy1"/>
    <dgm:cxn modelId="{7A6F124C-7375-4522-9AA5-69DF7E167F3D}" type="presParOf" srcId="{C790E04B-F944-4EA7-BB2C-3709C120540E}" destId="{08F0A283-15C4-4095-9C61-6EF42BE7B097}" srcOrd="0" destOrd="0" presId="urn:microsoft.com/office/officeart/2005/8/layout/hierarchy1"/>
    <dgm:cxn modelId="{F0BED94D-841C-48C2-97A9-A2A4B9CE5983}" type="presParOf" srcId="{C790E04B-F944-4EA7-BB2C-3709C120540E}" destId="{741C1DE2-0C38-4666-99B9-4D326695AFCC}" srcOrd="1" destOrd="0" presId="urn:microsoft.com/office/officeart/2005/8/layout/hierarchy1"/>
    <dgm:cxn modelId="{27AC7B3A-FB53-443C-B858-4001F52F2BC4}" type="presParOf" srcId="{A8D6A9FA-69E0-4005-B3B5-41FC838F6979}" destId="{39DC754B-9C83-467F-B6BA-C0AD8EB95D94}" srcOrd="1" destOrd="0" presId="urn:microsoft.com/office/officeart/2005/8/layout/hierarchy1"/>
    <dgm:cxn modelId="{7870C355-5538-487D-8DC8-CC844D397CFC}" type="presParOf" srcId="{5F9012AE-23FB-4461-8FBB-777DB87C6971}" destId="{1F709BAD-448A-4B45-8138-7762936349DB}" srcOrd="4" destOrd="0" presId="urn:microsoft.com/office/officeart/2005/8/layout/hierarchy1"/>
    <dgm:cxn modelId="{E3F65C4F-29F0-46DF-9872-7FDBFF11694D}" type="presParOf" srcId="{5F9012AE-23FB-4461-8FBB-777DB87C6971}" destId="{55F409D0-65D9-4699-BC89-64A16BA1E1D1}" srcOrd="5" destOrd="0" presId="urn:microsoft.com/office/officeart/2005/8/layout/hierarchy1"/>
    <dgm:cxn modelId="{6341BFB3-C614-478C-AC97-8E7333B0A8C2}" type="presParOf" srcId="{55F409D0-65D9-4699-BC89-64A16BA1E1D1}" destId="{0A9B4AE7-1AFB-4B45-80EE-6B486D75F967}" srcOrd="0" destOrd="0" presId="urn:microsoft.com/office/officeart/2005/8/layout/hierarchy1"/>
    <dgm:cxn modelId="{B8DA772F-CD52-43F7-BD4B-4E8F7B3B7C6B}" type="presParOf" srcId="{0A9B4AE7-1AFB-4B45-80EE-6B486D75F967}" destId="{3243D046-2694-4A1F-8BF8-5F80DD3A09DD}" srcOrd="0" destOrd="0" presId="urn:microsoft.com/office/officeart/2005/8/layout/hierarchy1"/>
    <dgm:cxn modelId="{D33F49A9-D5E1-4821-A6B9-E687E603363B}" type="presParOf" srcId="{0A9B4AE7-1AFB-4B45-80EE-6B486D75F967}" destId="{89158D12-A12B-46AB-B291-A20E9BA88D01}" srcOrd="1" destOrd="0" presId="urn:microsoft.com/office/officeart/2005/8/layout/hierarchy1"/>
    <dgm:cxn modelId="{6668EDB1-E689-4DA4-B087-75FAF0F51D54}" type="presParOf" srcId="{55F409D0-65D9-4699-BC89-64A16BA1E1D1}" destId="{0A7B24FD-C0AA-4792-BD68-7BFE174C814E}" srcOrd="1" destOrd="0" presId="urn:microsoft.com/office/officeart/2005/8/layout/hierarchy1"/>
    <dgm:cxn modelId="{CE2120C6-F745-420E-AA56-799108B3E13E}" type="presParOf" srcId="{5F9012AE-23FB-4461-8FBB-777DB87C6971}" destId="{8667C313-AAB9-43BF-8046-47EDDFE72D71}" srcOrd="6" destOrd="0" presId="urn:microsoft.com/office/officeart/2005/8/layout/hierarchy1"/>
    <dgm:cxn modelId="{E3535415-5EEA-4CE1-BA6D-2BE7F4D2BED7}" type="presParOf" srcId="{5F9012AE-23FB-4461-8FBB-777DB87C6971}" destId="{D10D1786-BE95-477D-B5C9-43FC47DB8682}" srcOrd="7" destOrd="0" presId="urn:microsoft.com/office/officeart/2005/8/layout/hierarchy1"/>
    <dgm:cxn modelId="{381081EF-3203-45EF-B2F5-ACA95071DBED}" type="presParOf" srcId="{D10D1786-BE95-477D-B5C9-43FC47DB8682}" destId="{335DAB09-EDCF-4453-B957-8AAE2C77CE11}" srcOrd="0" destOrd="0" presId="urn:microsoft.com/office/officeart/2005/8/layout/hierarchy1"/>
    <dgm:cxn modelId="{454FFC5B-9C25-4099-A8BA-8614127A4564}" type="presParOf" srcId="{335DAB09-EDCF-4453-B957-8AAE2C77CE11}" destId="{046DBBF7-D96D-44D9-A9C4-C75DD226A4C6}" srcOrd="0" destOrd="0" presId="urn:microsoft.com/office/officeart/2005/8/layout/hierarchy1"/>
    <dgm:cxn modelId="{EA08791C-C522-4C31-AF5C-50564B5BCCE7}" type="presParOf" srcId="{335DAB09-EDCF-4453-B957-8AAE2C77CE11}" destId="{1A618C85-2EC7-4AD1-97F2-82AE33F7510A}" srcOrd="1" destOrd="0" presId="urn:microsoft.com/office/officeart/2005/8/layout/hierarchy1"/>
    <dgm:cxn modelId="{75D29E55-D9BF-4C3F-8BFF-75226D1EC2D6}" type="presParOf" srcId="{D10D1786-BE95-477D-B5C9-43FC47DB8682}" destId="{01292E3C-EEB3-4FE6-82DC-444B5B2201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90238-5CF4-467C-9CD7-DDAA69B29D5C}">
      <dsp:nvSpPr>
        <dsp:cNvPr id="0" name=""/>
        <dsp:cNvSpPr/>
      </dsp:nvSpPr>
      <dsp:spPr>
        <a:xfrm rot="16200000">
          <a:off x="215828" y="1690"/>
          <a:ext cx="1921160" cy="1921160"/>
        </a:xfrm>
        <a:prstGeom prst="downArrow">
          <a:avLst>
            <a:gd name="adj1" fmla="val 50000"/>
            <a:gd name="adj2" fmla="val 35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Risk</a:t>
          </a:r>
        </a:p>
      </dsp:txBody>
      <dsp:txXfrm rot="5400000">
        <a:off x="215829" y="481980"/>
        <a:ext cx="1584957" cy="960580"/>
      </dsp:txXfrm>
    </dsp:sp>
    <dsp:sp modelId="{26AB3270-9573-4B5E-8BB9-3ABD81FEB99E}">
      <dsp:nvSpPr>
        <dsp:cNvPr id="0" name=""/>
        <dsp:cNvSpPr/>
      </dsp:nvSpPr>
      <dsp:spPr>
        <a:xfrm rot="5400000">
          <a:off x="2801501" y="460"/>
          <a:ext cx="2001791" cy="1921929"/>
        </a:xfrm>
        <a:prstGeom prst="downArrow">
          <a:avLst>
            <a:gd name="adj1" fmla="val 50000"/>
            <a:gd name="adj2" fmla="val 35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Person Centered Care</a:t>
          </a:r>
        </a:p>
      </dsp:txBody>
      <dsp:txXfrm rot="-5400000">
        <a:off x="3177770" y="460977"/>
        <a:ext cx="1585591" cy="1000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7C313-AAB9-43BF-8046-47EDDFE72D71}">
      <dsp:nvSpPr>
        <dsp:cNvPr id="0" name=""/>
        <dsp:cNvSpPr/>
      </dsp:nvSpPr>
      <dsp:spPr>
        <a:xfrm>
          <a:off x="3969543" y="2372360"/>
          <a:ext cx="3117056" cy="494478"/>
        </a:xfrm>
        <a:custGeom>
          <a:avLst/>
          <a:gdLst/>
          <a:ahLst/>
          <a:cxnLst/>
          <a:rect l="0" t="0" r="0" b="0"/>
          <a:pathLst>
            <a:path>
              <a:moveTo>
                <a:pt x="0" y="0"/>
              </a:moveTo>
              <a:lnTo>
                <a:pt x="0" y="336972"/>
              </a:lnTo>
              <a:lnTo>
                <a:pt x="3117056" y="336972"/>
              </a:lnTo>
              <a:lnTo>
                <a:pt x="3117056"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09BAD-448A-4B45-8138-7762936349DB}">
      <dsp:nvSpPr>
        <dsp:cNvPr id="0" name=""/>
        <dsp:cNvSpPr/>
      </dsp:nvSpPr>
      <dsp:spPr>
        <a:xfrm>
          <a:off x="3969543" y="2372360"/>
          <a:ext cx="1039018" cy="494478"/>
        </a:xfrm>
        <a:custGeom>
          <a:avLst/>
          <a:gdLst/>
          <a:ahLst/>
          <a:cxnLst/>
          <a:rect l="0" t="0" r="0" b="0"/>
          <a:pathLst>
            <a:path>
              <a:moveTo>
                <a:pt x="0" y="0"/>
              </a:moveTo>
              <a:lnTo>
                <a:pt x="0" y="336972"/>
              </a:lnTo>
              <a:lnTo>
                <a:pt x="1039018" y="336972"/>
              </a:lnTo>
              <a:lnTo>
                <a:pt x="1039018"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00CC1-5582-403F-92B7-E4512ED236E0}">
      <dsp:nvSpPr>
        <dsp:cNvPr id="0" name=""/>
        <dsp:cNvSpPr/>
      </dsp:nvSpPr>
      <dsp:spPr>
        <a:xfrm>
          <a:off x="2930524" y="2372360"/>
          <a:ext cx="1039018" cy="494478"/>
        </a:xfrm>
        <a:custGeom>
          <a:avLst/>
          <a:gdLst/>
          <a:ahLst/>
          <a:cxnLst/>
          <a:rect l="0" t="0" r="0" b="0"/>
          <a:pathLst>
            <a:path>
              <a:moveTo>
                <a:pt x="1039018" y="0"/>
              </a:moveTo>
              <a:lnTo>
                <a:pt x="1039018"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58FAA-8F70-4995-AD7B-109F15C0EF09}">
      <dsp:nvSpPr>
        <dsp:cNvPr id="0" name=""/>
        <dsp:cNvSpPr/>
      </dsp:nvSpPr>
      <dsp:spPr>
        <a:xfrm>
          <a:off x="852487" y="2372360"/>
          <a:ext cx="3117056" cy="494478"/>
        </a:xfrm>
        <a:custGeom>
          <a:avLst/>
          <a:gdLst/>
          <a:ahLst/>
          <a:cxnLst/>
          <a:rect l="0" t="0" r="0" b="0"/>
          <a:pathLst>
            <a:path>
              <a:moveTo>
                <a:pt x="3117056" y="0"/>
              </a:moveTo>
              <a:lnTo>
                <a:pt x="3117056"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FCF97-1B22-4EB8-82C6-2DF4208062FD}">
      <dsp:nvSpPr>
        <dsp:cNvPr id="0" name=""/>
        <dsp:cNvSpPr/>
      </dsp:nvSpPr>
      <dsp:spPr>
        <a:xfrm>
          <a:off x="3119437" y="1292725"/>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0CC8F-E531-4C53-88EA-0AFA8D4D59A5}">
      <dsp:nvSpPr>
        <dsp:cNvPr id="0" name=""/>
        <dsp:cNvSpPr/>
      </dsp:nvSpPr>
      <dsp:spPr>
        <a:xfrm>
          <a:off x="3308350" y="1472192"/>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Transmission-based Precautions</a:t>
          </a:r>
        </a:p>
      </dsp:txBody>
      <dsp:txXfrm>
        <a:off x="3339971" y="1503813"/>
        <a:ext cx="1636970" cy="1016392"/>
      </dsp:txXfrm>
    </dsp:sp>
    <dsp:sp modelId="{C8E91F39-3805-4E58-BC77-25AF36AB35CE}">
      <dsp:nvSpPr>
        <dsp:cNvPr id="0" name=""/>
        <dsp:cNvSpPr/>
      </dsp:nvSpPr>
      <dsp:spPr>
        <a:xfrm>
          <a:off x="2381"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6393F-6988-4EC1-B579-F6394BE465F1}">
      <dsp:nvSpPr>
        <dsp:cNvPr id="0" name=""/>
        <dsp:cNvSpPr/>
      </dsp:nvSpPr>
      <dsp:spPr>
        <a:xfrm>
          <a:off x="191293"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Airborne</a:t>
          </a:r>
        </a:p>
      </dsp:txBody>
      <dsp:txXfrm>
        <a:off x="222914" y="3077927"/>
        <a:ext cx="1636970" cy="1016392"/>
      </dsp:txXfrm>
    </dsp:sp>
    <dsp:sp modelId="{08F0A283-15C4-4095-9C61-6EF42BE7B097}">
      <dsp:nvSpPr>
        <dsp:cNvPr id="0" name=""/>
        <dsp:cNvSpPr/>
      </dsp:nvSpPr>
      <dsp:spPr>
        <a:xfrm>
          <a:off x="2080418"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C1DE2-0C38-4666-99B9-4D326695AFCC}">
      <dsp:nvSpPr>
        <dsp:cNvPr id="0" name=""/>
        <dsp:cNvSpPr/>
      </dsp:nvSpPr>
      <dsp:spPr>
        <a:xfrm>
          <a:off x="2269331"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Droplet</a:t>
          </a:r>
        </a:p>
      </dsp:txBody>
      <dsp:txXfrm>
        <a:off x="2300952" y="3077927"/>
        <a:ext cx="1636970" cy="1016392"/>
      </dsp:txXfrm>
    </dsp:sp>
    <dsp:sp modelId="{3243D046-2694-4A1F-8BF8-5F80DD3A09DD}">
      <dsp:nvSpPr>
        <dsp:cNvPr id="0" name=""/>
        <dsp:cNvSpPr/>
      </dsp:nvSpPr>
      <dsp:spPr>
        <a:xfrm>
          <a:off x="4158456"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8D12-A12B-46AB-B291-A20E9BA88D01}">
      <dsp:nvSpPr>
        <dsp:cNvPr id="0" name=""/>
        <dsp:cNvSpPr/>
      </dsp:nvSpPr>
      <dsp:spPr>
        <a:xfrm>
          <a:off x="4347368" y="3046306"/>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Enhanced Barrier</a:t>
          </a:r>
        </a:p>
      </dsp:txBody>
      <dsp:txXfrm>
        <a:off x="4378989" y="3077927"/>
        <a:ext cx="1636970" cy="1016392"/>
      </dsp:txXfrm>
    </dsp:sp>
    <dsp:sp modelId="{046DBBF7-D96D-44D9-A9C4-C75DD226A4C6}">
      <dsp:nvSpPr>
        <dsp:cNvPr id="0" name=""/>
        <dsp:cNvSpPr/>
      </dsp:nvSpPr>
      <dsp:spPr>
        <a:xfrm>
          <a:off x="6236493"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8C85-2EC7-4AD1-97F2-82AE33F7510A}">
      <dsp:nvSpPr>
        <dsp:cNvPr id="0" name=""/>
        <dsp:cNvSpPr/>
      </dsp:nvSpPr>
      <dsp:spPr>
        <a:xfrm>
          <a:off x="6425406" y="3046306"/>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Contact</a:t>
          </a:r>
        </a:p>
      </dsp:txBody>
      <dsp:txXfrm>
        <a:off x="6457027" y="3077927"/>
        <a:ext cx="1636970" cy="1016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7C313-AAB9-43BF-8046-47EDDFE72D71}">
      <dsp:nvSpPr>
        <dsp:cNvPr id="0" name=""/>
        <dsp:cNvSpPr/>
      </dsp:nvSpPr>
      <dsp:spPr>
        <a:xfrm>
          <a:off x="3949048" y="2372812"/>
          <a:ext cx="3100962" cy="491925"/>
        </a:xfrm>
        <a:custGeom>
          <a:avLst/>
          <a:gdLst/>
          <a:ahLst/>
          <a:cxnLst/>
          <a:rect l="0" t="0" r="0" b="0"/>
          <a:pathLst>
            <a:path>
              <a:moveTo>
                <a:pt x="0" y="0"/>
              </a:moveTo>
              <a:lnTo>
                <a:pt x="0" y="335232"/>
              </a:lnTo>
              <a:lnTo>
                <a:pt x="3100962" y="335232"/>
              </a:lnTo>
              <a:lnTo>
                <a:pt x="3100962"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09BAD-448A-4B45-8138-7762936349DB}">
      <dsp:nvSpPr>
        <dsp:cNvPr id="0" name=""/>
        <dsp:cNvSpPr/>
      </dsp:nvSpPr>
      <dsp:spPr>
        <a:xfrm>
          <a:off x="3949048" y="2372812"/>
          <a:ext cx="1033654" cy="491925"/>
        </a:xfrm>
        <a:custGeom>
          <a:avLst/>
          <a:gdLst/>
          <a:ahLst/>
          <a:cxnLst/>
          <a:rect l="0" t="0" r="0" b="0"/>
          <a:pathLst>
            <a:path>
              <a:moveTo>
                <a:pt x="0" y="0"/>
              </a:moveTo>
              <a:lnTo>
                <a:pt x="0" y="335232"/>
              </a:lnTo>
              <a:lnTo>
                <a:pt x="1033654" y="335232"/>
              </a:lnTo>
              <a:lnTo>
                <a:pt x="1033654"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00CC1-5582-403F-92B7-E4512ED236E0}">
      <dsp:nvSpPr>
        <dsp:cNvPr id="0" name=""/>
        <dsp:cNvSpPr/>
      </dsp:nvSpPr>
      <dsp:spPr>
        <a:xfrm>
          <a:off x="2915394" y="2372812"/>
          <a:ext cx="1033654" cy="491925"/>
        </a:xfrm>
        <a:custGeom>
          <a:avLst/>
          <a:gdLst/>
          <a:ahLst/>
          <a:cxnLst/>
          <a:rect l="0" t="0" r="0" b="0"/>
          <a:pathLst>
            <a:path>
              <a:moveTo>
                <a:pt x="1033654" y="0"/>
              </a:moveTo>
              <a:lnTo>
                <a:pt x="1033654" y="335232"/>
              </a:lnTo>
              <a:lnTo>
                <a:pt x="0" y="335232"/>
              </a:lnTo>
              <a:lnTo>
                <a:pt x="0"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58FAA-8F70-4995-AD7B-109F15C0EF09}">
      <dsp:nvSpPr>
        <dsp:cNvPr id="0" name=""/>
        <dsp:cNvSpPr/>
      </dsp:nvSpPr>
      <dsp:spPr>
        <a:xfrm>
          <a:off x="848086" y="2372812"/>
          <a:ext cx="3100962" cy="491925"/>
        </a:xfrm>
        <a:custGeom>
          <a:avLst/>
          <a:gdLst/>
          <a:ahLst/>
          <a:cxnLst/>
          <a:rect l="0" t="0" r="0" b="0"/>
          <a:pathLst>
            <a:path>
              <a:moveTo>
                <a:pt x="3100962" y="0"/>
              </a:moveTo>
              <a:lnTo>
                <a:pt x="3100962" y="335232"/>
              </a:lnTo>
              <a:lnTo>
                <a:pt x="0" y="335232"/>
              </a:lnTo>
              <a:lnTo>
                <a:pt x="0"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FCF97-1B22-4EB8-82C6-2DF4208062FD}">
      <dsp:nvSpPr>
        <dsp:cNvPr id="0" name=""/>
        <dsp:cNvSpPr/>
      </dsp:nvSpPr>
      <dsp:spPr>
        <a:xfrm>
          <a:off x="3103331" y="1298751"/>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0CC8F-E531-4C53-88EA-0AFA8D4D59A5}">
      <dsp:nvSpPr>
        <dsp:cNvPr id="0" name=""/>
        <dsp:cNvSpPr/>
      </dsp:nvSpPr>
      <dsp:spPr>
        <a:xfrm>
          <a:off x="3291268" y="1477291"/>
          <a:ext cx="1691434" cy="1074060"/>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Transmission-based Precautions</a:t>
          </a:r>
        </a:p>
      </dsp:txBody>
      <dsp:txXfrm>
        <a:off x="3322726" y="1508749"/>
        <a:ext cx="1628518" cy="1011144"/>
      </dsp:txXfrm>
    </dsp:sp>
    <dsp:sp modelId="{C8E91F39-3805-4E58-BC77-25AF36AB35CE}">
      <dsp:nvSpPr>
        <dsp:cNvPr id="0" name=""/>
        <dsp:cNvSpPr/>
      </dsp:nvSpPr>
      <dsp:spPr>
        <a:xfrm>
          <a:off x="2368"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6393F-6988-4EC1-B579-F6394BE465F1}">
      <dsp:nvSpPr>
        <dsp:cNvPr id="0" name=""/>
        <dsp:cNvSpPr/>
      </dsp:nvSpPr>
      <dsp:spPr>
        <a:xfrm>
          <a:off x="190306" y="3043277"/>
          <a:ext cx="1691434" cy="10740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Airborne</a:t>
          </a:r>
        </a:p>
      </dsp:txBody>
      <dsp:txXfrm>
        <a:off x="221764" y="3074735"/>
        <a:ext cx="1628518" cy="1011144"/>
      </dsp:txXfrm>
    </dsp:sp>
    <dsp:sp modelId="{08F0A283-15C4-4095-9C61-6EF42BE7B097}">
      <dsp:nvSpPr>
        <dsp:cNvPr id="0" name=""/>
        <dsp:cNvSpPr/>
      </dsp:nvSpPr>
      <dsp:spPr>
        <a:xfrm>
          <a:off x="2069677"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C1DE2-0C38-4666-99B9-4D326695AFCC}">
      <dsp:nvSpPr>
        <dsp:cNvPr id="0" name=""/>
        <dsp:cNvSpPr/>
      </dsp:nvSpPr>
      <dsp:spPr>
        <a:xfrm>
          <a:off x="2257614" y="3043277"/>
          <a:ext cx="1691434" cy="10740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Droplet</a:t>
          </a:r>
        </a:p>
      </dsp:txBody>
      <dsp:txXfrm>
        <a:off x="2289072" y="3074735"/>
        <a:ext cx="1628518" cy="1011144"/>
      </dsp:txXfrm>
    </dsp:sp>
    <dsp:sp modelId="{3243D046-2694-4A1F-8BF8-5F80DD3A09DD}">
      <dsp:nvSpPr>
        <dsp:cNvPr id="0" name=""/>
        <dsp:cNvSpPr/>
      </dsp:nvSpPr>
      <dsp:spPr>
        <a:xfrm>
          <a:off x="4136986"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8D12-A12B-46AB-B291-A20E9BA88D01}">
      <dsp:nvSpPr>
        <dsp:cNvPr id="0" name=""/>
        <dsp:cNvSpPr/>
      </dsp:nvSpPr>
      <dsp:spPr>
        <a:xfrm>
          <a:off x="4324923" y="3043277"/>
          <a:ext cx="1691434" cy="1074060"/>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Enhanced Barrier</a:t>
          </a:r>
        </a:p>
      </dsp:txBody>
      <dsp:txXfrm>
        <a:off x="4356381" y="3074735"/>
        <a:ext cx="1628518" cy="1011144"/>
      </dsp:txXfrm>
    </dsp:sp>
    <dsp:sp modelId="{046DBBF7-D96D-44D9-A9C4-C75DD226A4C6}">
      <dsp:nvSpPr>
        <dsp:cNvPr id="0" name=""/>
        <dsp:cNvSpPr/>
      </dsp:nvSpPr>
      <dsp:spPr>
        <a:xfrm>
          <a:off x="6204294"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8C85-2EC7-4AD1-97F2-82AE33F7510A}">
      <dsp:nvSpPr>
        <dsp:cNvPr id="0" name=""/>
        <dsp:cNvSpPr/>
      </dsp:nvSpPr>
      <dsp:spPr>
        <a:xfrm>
          <a:off x="6392231" y="3043277"/>
          <a:ext cx="1691434" cy="10740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Contact</a:t>
          </a:r>
        </a:p>
      </dsp:txBody>
      <dsp:txXfrm>
        <a:off x="6423689" y="3074735"/>
        <a:ext cx="1628518" cy="1011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7C313-AAB9-43BF-8046-47EDDFE72D71}">
      <dsp:nvSpPr>
        <dsp:cNvPr id="0" name=""/>
        <dsp:cNvSpPr/>
      </dsp:nvSpPr>
      <dsp:spPr>
        <a:xfrm>
          <a:off x="3949048" y="2372812"/>
          <a:ext cx="3100962" cy="491925"/>
        </a:xfrm>
        <a:custGeom>
          <a:avLst/>
          <a:gdLst/>
          <a:ahLst/>
          <a:cxnLst/>
          <a:rect l="0" t="0" r="0" b="0"/>
          <a:pathLst>
            <a:path>
              <a:moveTo>
                <a:pt x="0" y="0"/>
              </a:moveTo>
              <a:lnTo>
                <a:pt x="0" y="335232"/>
              </a:lnTo>
              <a:lnTo>
                <a:pt x="3100962" y="335232"/>
              </a:lnTo>
              <a:lnTo>
                <a:pt x="3100962"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09BAD-448A-4B45-8138-7762936349DB}">
      <dsp:nvSpPr>
        <dsp:cNvPr id="0" name=""/>
        <dsp:cNvSpPr/>
      </dsp:nvSpPr>
      <dsp:spPr>
        <a:xfrm>
          <a:off x="3949048" y="2372812"/>
          <a:ext cx="1033654" cy="491925"/>
        </a:xfrm>
        <a:custGeom>
          <a:avLst/>
          <a:gdLst/>
          <a:ahLst/>
          <a:cxnLst/>
          <a:rect l="0" t="0" r="0" b="0"/>
          <a:pathLst>
            <a:path>
              <a:moveTo>
                <a:pt x="0" y="0"/>
              </a:moveTo>
              <a:lnTo>
                <a:pt x="0" y="335232"/>
              </a:lnTo>
              <a:lnTo>
                <a:pt x="1033654" y="335232"/>
              </a:lnTo>
              <a:lnTo>
                <a:pt x="1033654"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00CC1-5582-403F-92B7-E4512ED236E0}">
      <dsp:nvSpPr>
        <dsp:cNvPr id="0" name=""/>
        <dsp:cNvSpPr/>
      </dsp:nvSpPr>
      <dsp:spPr>
        <a:xfrm>
          <a:off x="2915394" y="2372812"/>
          <a:ext cx="1033654" cy="491925"/>
        </a:xfrm>
        <a:custGeom>
          <a:avLst/>
          <a:gdLst/>
          <a:ahLst/>
          <a:cxnLst/>
          <a:rect l="0" t="0" r="0" b="0"/>
          <a:pathLst>
            <a:path>
              <a:moveTo>
                <a:pt x="1033654" y="0"/>
              </a:moveTo>
              <a:lnTo>
                <a:pt x="1033654" y="335232"/>
              </a:lnTo>
              <a:lnTo>
                <a:pt x="0" y="335232"/>
              </a:lnTo>
              <a:lnTo>
                <a:pt x="0"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58FAA-8F70-4995-AD7B-109F15C0EF09}">
      <dsp:nvSpPr>
        <dsp:cNvPr id="0" name=""/>
        <dsp:cNvSpPr/>
      </dsp:nvSpPr>
      <dsp:spPr>
        <a:xfrm>
          <a:off x="848086" y="2372812"/>
          <a:ext cx="3100962" cy="491925"/>
        </a:xfrm>
        <a:custGeom>
          <a:avLst/>
          <a:gdLst/>
          <a:ahLst/>
          <a:cxnLst/>
          <a:rect l="0" t="0" r="0" b="0"/>
          <a:pathLst>
            <a:path>
              <a:moveTo>
                <a:pt x="3100962" y="0"/>
              </a:moveTo>
              <a:lnTo>
                <a:pt x="3100962" y="335232"/>
              </a:lnTo>
              <a:lnTo>
                <a:pt x="0" y="335232"/>
              </a:lnTo>
              <a:lnTo>
                <a:pt x="0" y="491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FCF97-1B22-4EB8-82C6-2DF4208062FD}">
      <dsp:nvSpPr>
        <dsp:cNvPr id="0" name=""/>
        <dsp:cNvSpPr/>
      </dsp:nvSpPr>
      <dsp:spPr>
        <a:xfrm>
          <a:off x="3103331" y="1298751"/>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0CC8F-E531-4C53-88EA-0AFA8D4D59A5}">
      <dsp:nvSpPr>
        <dsp:cNvPr id="0" name=""/>
        <dsp:cNvSpPr/>
      </dsp:nvSpPr>
      <dsp:spPr>
        <a:xfrm>
          <a:off x="3291268" y="1477291"/>
          <a:ext cx="1691434" cy="1074060"/>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Transmission-based Precautions</a:t>
          </a:r>
        </a:p>
      </dsp:txBody>
      <dsp:txXfrm>
        <a:off x="3322726" y="1508749"/>
        <a:ext cx="1628518" cy="1011144"/>
      </dsp:txXfrm>
    </dsp:sp>
    <dsp:sp modelId="{C8E91F39-3805-4E58-BC77-25AF36AB35CE}">
      <dsp:nvSpPr>
        <dsp:cNvPr id="0" name=""/>
        <dsp:cNvSpPr/>
      </dsp:nvSpPr>
      <dsp:spPr>
        <a:xfrm>
          <a:off x="2368"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6393F-6988-4EC1-B579-F6394BE465F1}">
      <dsp:nvSpPr>
        <dsp:cNvPr id="0" name=""/>
        <dsp:cNvSpPr/>
      </dsp:nvSpPr>
      <dsp:spPr>
        <a:xfrm>
          <a:off x="190306" y="3043277"/>
          <a:ext cx="1691434" cy="10740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Airborne</a:t>
          </a:r>
        </a:p>
      </dsp:txBody>
      <dsp:txXfrm>
        <a:off x="221764" y="3074735"/>
        <a:ext cx="1628518" cy="1011144"/>
      </dsp:txXfrm>
    </dsp:sp>
    <dsp:sp modelId="{08F0A283-15C4-4095-9C61-6EF42BE7B097}">
      <dsp:nvSpPr>
        <dsp:cNvPr id="0" name=""/>
        <dsp:cNvSpPr/>
      </dsp:nvSpPr>
      <dsp:spPr>
        <a:xfrm>
          <a:off x="2069677"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C1DE2-0C38-4666-99B9-4D326695AFCC}">
      <dsp:nvSpPr>
        <dsp:cNvPr id="0" name=""/>
        <dsp:cNvSpPr/>
      </dsp:nvSpPr>
      <dsp:spPr>
        <a:xfrm>
          <a:off x="2257614" y="3043277"/>
          <a:ext cx="1691434" cy="10740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Droplet</a:t>
          </a:r>
        </a:p>
      </dsp:txBody>
      <dsp:txXfrm>
        <a:off x="2289072" y="3074735"/>
        <a:ext cx="1628518" cy="1011144"/>
      </dsp:txXfrm>
    </dsp:sp>
    <dsp:sp modelId="{3243D046-2694-4A1F-8BF8-5F80DD3A09DD}">
      <dsp:nvSpPr>
        <dsp:cNvPr id="0" name=""/>
        <dsp:cNvSpPr/>
      </dsp:nvSpPr>
      <dsp:spPr>
        <a:xfrm>
          <a:off x="4136986"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8D12-A12B-46AB-B291-A20E9BA88D01}">
      <dsp:nvSpPr>
        <dsp:cNvPr id="0" name=""/>
        <dsp:cNvSpPr/>
      </dsp:nvSpPr>
      <dsp:spPr>
        <a:xfrm>
          <a:off x="4324923" y="3043277"/>
          <a:ext cx="1691434" cy="1074060"/>
        </a:xfrm>
        <a:prstGeom prst="roundRect">
          <a:avLst>
            <a:gd name="adj" fmla="val 10000"/>
          </a:avLst>
        </a:prstGeom>
        <a:solidFill>
          <a:schemeClr val="tx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2">
                  <a:lumMod val="60000"/>
                  <a:lumOff val="40000"/>
                </a:schemeClr>
              </a:solidFill>
            </a:rPr>
            <a:t>Enhanced Barrier</a:t>
          </a:r>
        </a:p>
      </dsp:txBody>
      <dsp:txXfrm>
        <a:off x="4356381" y="3074735"/>
        <a:ext cx="1628518" cy="1011144"/>
      </dsp:txXfrm>
    </dsp:sp>
    <dsp:sp modelId="{046DBBF7-D96D-44D9-A9C4-C75DD226A4C6}">
      <dsp:nvSpPr>
        <dsp:cNvPr id="0" name=""/>
        <dsp:cNvSpPr/>
      </dsp:nvSpPr>
      <dsp:spPr>
        <a:xfrm>
          <a:off x="6204294" y="2864737"/>
          <a:ext cx="1691434" cy="10740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8C85-2EC7-4AD1-97F2-82AE33F7510A}">
      <dsp:nvSpPr>
        <dsp:cNvPr id="0" name=""/>
        <dsp:cNvSpPr/>
      </dsp:nvSpPr>
      <dsp:spPr>
        <a:xfrm>
          <a:off x="6392231" y="3043277"/>
          <a:ext cx="1691434" cy="1074060"/>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Contact</a:t>
          </a:r>
        </a:p>
      </dsp:txBody>
      <dsp:txXfrm>
        <a:off x="6423689" y="3074735"/>
        <a:ext cx="1628518" cy="1011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7C313-AAB9-43BF-8046-47EDDFE72D71}">
      <dsp:nvSpPr>
        <dsp:cNvPr id="0" name=""/>
        <dsp:cNvSpPr/>
      </dsp:nvSpPr>
      <dsp:spPr>
        <a:xfrm>
          <a:off x="3969543" y="2372360"/>
          <a:ext cx="3117056" cy="494478"/>
        </a:xfrm>
        <a:custGeom>
          <a:avLst/>
          <a:gdLst/>
          <a:ahLst/>
          <a:cxnLst/>
          <a:rect l="0" t="0" r="0" b="0"/>
          <a:pathLst>
            <a:path>
              <a:moveTo>
                <a:pt x="0" y="0"/>
              </a:moveTo>
              <a:lnTo>
                <a:pt x="0" y="336972"/>
              </a:lnTo>
              <a:lnTo>
                <a:pt x="3117056" y="336972"/>
              </a:lnTo>
              <a:lnTo>
                <a:pt x="3117056"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09BAD-448A-4B45-8138-7762936349DB}">
      <dsp:nvSpPr>
        <dsp:cNvPr id="0" name=""/>
        <dsp:cNvSpPr/>
      </dsp:nvSpPr>
      <dsp:spPr>
        <a:xfrm>
          <a:off x="3969543" y="2372360"/>
          <a:ext cx="1039018" cy="494478"/>
        </a:xfrm>
        <a:custGeom>
          <a:avLst/>
          <a:gdLst/>
          <a:ahLst/>
          <a:cxnLst/>
          <a:rect l="0" t="0" r="0" b="0"/>
          <a:pathLst>
            <a:path>
              <a:moveTo>
                <a:pt x="0" y="0"/>
              </a:moveTo>
              <a:lnTo>
                <a:pt x="0" y="336972"/>
              </a:lnTo>
              <a:lnTo>
                <a:pt x="1039018" y="336972"/>
              </a:lnTo>
              <a:lnTo>
                <a:pt x="1039018"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00CC1-5582-403F-92B7-E4512ED236E0}">
      <dsp:nvSpPr>
        <dsp:cNvPr id="0" name=""/>
        <dsp:cNvSpPr/>
      </dsp:nvSpPr>
      <dsp:spPr>
        <a:xfrm>
          <a:off x="2930524" y="2372360"/>
          <a:ext cx="1039018" cy="494478"/>
        </a:xfrm>
        <a:custGeom>
          <a:avLst/>
          <a:gdLst/>
          <a:ahLst/>
          <a:cxnLst/>
          <a:rect l="0" t="0" r="0" b="0"/>
          <a:pathLst>
            <a:path>
              <a:moveTo>
                <a:pt x="1039018" y="0"/>
              </a:moveTo>
              <a:lnTo>
                <a:pt x="1039018"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58FAA-8F70-4995-AD7B-109F15C0EF09}">
      <dsp:nvSpPr>
        <dsp:cNvPr id="0" name=""/>
        <dsp:cNvSpPr/>
      </dsp:nvSpPr>
      <dsp:spPr>
        <a:xfrm>
          <a:off x="852487" y="2372360"/>
          <a:ext cx="3117056" cy="494478"/>
        </a:xfrm>
        <a:custGeom>
          <a:avLst/>
          <a:gdLst/>
          <a:ahLst/>
          <a:cxnLst/>
          <a:rect l="0" t="0" r="0" b="0"/>
          <a:pathLst>
            <a:path>
              <a:moveTo>
                <a:pt x="3117056" y="0"/>
              </a:moveTo>
              <a:lnTo>
                <a:pt x="3117056"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FCF97-1B22-4EB8-82C6-2DF4208062FD}">
      <dsp:nvSpPr>
        <dsp:cNvPr id="0" name=""/>
        <dsp:cNvSpPr/>
      </dsp:nvSpPr>
      <dsp:spPr>
        <a:xfrm>
          <a:off x="3119437" y="1292725"/>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0CC8F-E531-4C53-88EA-0AFA8D4D59A5}">
      <dsp:nvSpPr>
        <dsp:cNvPr id="0" name=""/>
        <dsp:cNvSpPr/>
      </dsp:nvSpPr>
      <dsp:spPr>
        <a:xfrm>
          <a:off x="3308350" y="1472192"/>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Transmission-based Precautions</a:t>
          </a:r>
        </a:p>
      </dsp:txBody>
      <dsp:txXfrm>
        <a:off x="3339971" y="1503813"/>
        <a:ext cx="1636970" cy="1016392"/>
      </dsp:txXfrm>
    </dsp:sp>
    <dsp:sp modelId="{C8E91F39-3805-4E58-BC77-25AF36AB35CE}">
      <dsp:nvSpPr>
        <dsp:cNvPr id="0" name=""/>
        <dsp:cNvSpPr/>
      </dsp:nvSpPr>
      <dsp:spPr>
        <a:xfrm>
          <a:off x="2381"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6393F-6988-4EC1-B579-F6394BE465F1}">
      <dsp:nvSpPr>
        <dsp:cNvPr id="0" name=""/>
        <dsp:cNvSpPr/>
      </dsp:nvSpPr>
      <dsp:spPr>
        <a:xfrm>
          <a:off x="191293"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Airborne</a:t>
          </a:r>
        </a:p>
      </dsp:txBody>
      <dsp:txXfrm>
        <a:off x="222914" y="3077927"/>
        <a:ext cx="1636970" cy="1016392"/>
      </dsp:txXfrm>
    </dsp:sp>
    <dsp:sp modelId="{08F0A283-15C4-4095-9C61-6EF42BE7B097}">
      <dsp:nvSpPr>
        <dsp:cNvPr id="0" name=""/>
        <dsp:cNvSpPr/>
      </dsp:nvSpPr>
      <dsp:spPr>
        <a:xfrm>
          <a:off x="2080418"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C1DE2-0C38-4666-99B9-4D326695AFCC}">
      <dsp:nvSpPr>
        <dsp:cNvPr id="0" name=""/>
        <dsp:cNvSpPr/>
      </dsp:nvSpPr>
      <dsp:spPr>
        <a:xfrm>
          <a:off x="2269331" y="304630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schemeClr>
              </a:solidFill>
            </a:rPr>
            <a:t>Droplet</a:t>
          </a:r>
        </a:p>
      </dsp:txBody>
      <dsp:txXfrm>
        <a:off x="2300952" y="3077927"/>
        <a:ext cx="1636970" cy="1016392"/>
      </dsp:txXfrm>
    </dsp:sp>
    <dsp:sp modelId="{3243D046-2694-4A1F-8BF8-5F80DD3A09DD}">
      <dsp:nvSpPr>
        <dsp:cNvPr id="0" name=""/>
        <dsp:cNvSpPr/>
      </dsp:nvSpPr>
      <dsp:spPr>
        <a:xfrm>
          <a:off x="4158456"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8D12-A12B-46AB-B291-A20E9BA88D01}">
      <dsp:nvSpPr>
        <dsp:cNvPr id="0" name=""/>
        <dsp:cNvSpPr/>
      </dsp:nvSpPr>
      <dsp:spPr>
        <a:xfrm>
          <a:off x="4347368" y="3046306"/>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Enhanced Barrier</a:t>
          </a:r>
        </a:p>
      </dsp:txBody>
      <dsp:txXfrm>
        <a:off x="4378989" y="3077927"/>
        <a:ext cx="1636970" cy="1016392"/>
      </dsp:txXfrm>
    </dsp:sp>
    <dsp:sp modelId="{046DBBF7-D96D-44D9-A9C4-C75DD226A4C6}">
      <dsp:nvSpPr>
        <dsp:cNvPr id="0" name=""/>
        <dsp:cNvSpPr/>
      </dsp:nvSpPr>
      <dsp:spPr>
        <a:xfrm>
          <a:off x="6236493" y="286683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8C85-2EC7-4AD1-97F2-82AE33F7510A}">
      <dsp:nvSpPr>
        <dsp:cNvPr id="0" name=""/>
        <dsp:cNvSpPr/>
      </dsp:nvSpPr>
      <dsp:spPr>
        <a:xfrm>
          <a:off x="6425406" y="3046306"/>
          <a:ext cx="1700212" cy="1079634"/>
        </a:xfrm>
        <a:prstGeom prst="roundRect">
          <a:avLst>
            <a:gd name="adj" fmla="val 10000"/>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Contact</a:t>
          </a:r>
        </a:p>
      </dsp:txBody>
      <dsp:txXfrm>
        <a:off x="6457027" y="3077927"/>
        <a:ext cx="1636970" cy="101639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5901-3155-4561-9826-D71DE74BC88E}"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D21FB-6A87-4657-AFFF-5F17706E5F79}" type="slidenum">
              <a:rPr lang="en-US" smtClean="0"/>
              <a:t>‹#›</a:t>
            </a:fld>
            <a:endParaRPr lang="en-US" dirty="0"/>
          </a:p>
        </p:txBody>
      </p:sp>
    </p:spTree>
    <p:extLst>
      <p:ext uri="{BB962C8B-B14F-4D97-AF65-F5344CB8AC3E}">
        <p14:creationId xmlns:p14="http://schemas.microsoft.com/office/powerpoint/2010/main" val="350711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 of slide and add “introducing enhanced barrier precautions”</a:t>
            </a:r>
          </a:p>
          <a:p>
            <a:endParaRPr lang="en-US" dirty="0"/>
          </a:p>
          <a:p>
            <a:r>
              <a:rPr lang="en-US" dirty="0"/>
              <a:t>The purpose of this video is to provide LTCFs with a short educational video for EBP. Full implementation of EBP will require additional study and review of CDC, and state and local requirements. Please utilize the resources at the end of the presentation.</a:t>
            </a:r>
          </a:p>
        </p:txBody>
      </p:sp>
      <p:sp>
        <p:nvSpPr>
          <p:cNvPr id="4" name="Slide Number Placeholder 3"/>
          <p:cNvSpPr>
            <a:spLocks noGrp="1"/>
          </p:cNvSpPr>
          <p:nvPr>
            <p:ph type="sldNum" sz="quarter" idx="5"/>
          </p:nvPr>
        </p:nvSpPr>
        <p:spPr/>
        <p:txBody>
          <a:bodyPr/>
          <a:lstStyle/>
          <a:p>
            <a:fld id="{56BD21FB-6A87-4657-AFFF-5F17706E5F79}" type="slidenum">
              <a:rPr lang="en-US" smtClean="0"/>
              <a:t>1</a:t>
            </a:fld>
            <a:endParaRPr lang="en-US" dirty="0"/>
          </a:p>
        </p:txBody>
      </p:sp>
    </p:spTree>
    <p:extLst>
      <p:ext uri="{BB962C8B-B14F-4D97-AF65-F5344CB8AC3E}">
        <p14:creationId xmlns:p14="http://schemas.microsoft.com/office/powerpoint/2010/main" val="279117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fld id="{56BD21FB-6A87-4657-AFFF-5F17706E5F79}" type="slidenum">
              <a:rPr lang="en-US" smtClean="0"/>
              <a:t>10</a:t>
            </a:fld>
            <a:endParaRPr lang="en-US" dirty="0"/>
          </a:p>
        </p:txBody>
      </p:sp>
    </p:spTree>
    <p:extLst>
      <p:ext uri="{BB962C8B-B14F-4D97-AF65-F5344CB8AC3E}">
        <p14:creationId xmlns:p14="http://schemas.microsoft.com/office/powerpoint/2010/main" val="49444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Disease Control and Prevention or CDC introduced a new category of TBP in an attempt to balance person centered care and risks</a:t>
            </a:r>
          </a:p>
        </p:txBody>
      </p:sp>
      <p:sp>
        <p:nvSpPr>
          <p:cNvPr id="4" name="Slide Number Placeholder 3"/>
          <p:cNvSpPr>
            <a:spLocks noGrp="1"/>
          </p:cNvSpPr>
          <p:nvPr>
            <p:ph type="sldNum" sz="quarter" idx="5"/>
          </p:nvPr>
        </p:nvSpPr>
        <p:spPr/>
        <p:txBody>
          <a:bodyPr/>
          <a:lstStyle/>
          <a:p>
            <a:fld id="{56BD21FB-6A87-4657-AFFF-5F17706E5F79}" type="slidenum">
              <a:rPr lang="en-US" smtClean="0"/>
              <a:t>11</a:t>
            </a:fld>
            <a:endParaRPr lang="en-US" dirty="0"/>
          </a:p>
        </p:txBody>
      </p:sp>
    </p:spTree>
    <p:extLst>
      <p:ext uri="{BB962C8B-B14F-4D97-AF65-F5344CB8AC3E}">
        <p14:creationId xmlns:p14="http://schemas.microsoft.com/office/powerpoint/2010/main" val="328604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Explaining the difference between contact precautions and enhanced barrier precautions</a:t>
            </a:r>
          </a:p>
        </p:txBody>
      </p:sp>
      <p:sp>
        <p:nvSpPr>
          <p:cNvPr id="4" name="Slide Number Placeholder 3"/>
          <p:cNvSpPr>
            <a:spLocks noGrp="1"/>
          </p:cNvSpPr>
          <p:nvPr>
            <p:ph type="sldNum" sz="quarter" idx="5"/>
          </p:nvPr>
        </p:nvSpPr>
        <p:spPr/>
        <p:txBody>
          <a:bodyPr/>
          <a:lstStyle/>
          <a:p>
            <a:fld id="{56BD21FB-6A87-4657-AFFF-5F17706E5F79}" type="slidenum">
              <a:rPr lang="en-US" smtClean="0"/>
              <a:t>12</a:t>
            </a:fld>
            <a:endParaRPr lang="en-US" dirty="0"/>
          </a:p>
        </p:txBody>
      </p:sp>
    </p:spTree>
    <p:extLst>
      <p:ext uri="{BB962C8B-B14F-4D97-AF65-F5344CB8AC3E}">
        <p14:creationId xmlns:p14="http://schemas.microsoft.com/office/powerpoint/2010/main" val="330899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define transmission based precautions---read </a:t>
            </a:r>
          </a:p>
        </p:txBody>
      </p:sp>
      <p:sp>
        <p:nvSpPr>
          <p:cNvPr id="4" name="Slide Number Placeholder 3"/>
          <p:cNvSpPr>
            <a:spLocks noGrp="1"/>
          </p:cNvSpPr>
          <p:nvPr>
            <p:ph type="sldNum" sz="quarter" idx="5"/>
          </p:nvPr>
        </p:nvSpPr>
        <p:spPr/>
        <p:txBody>
          <a:bodyPr/>
          <a:lstStyle/>
          <a:p>
            <a:fld id="{56BD21FB-6A87-4657-AFFF-5F17706E5F79}" type="slidenum">
              <a:rPr lang="en-US" smtClean="0"/>
              <a:t>13</a:t>
            </a:fld>
            <a:endParaRPr lang="en-US" dirty="0"/>
          </a:p>
        </p:txBody>
      </p:sp>
    </p:spTree>
    <p:extLst>
      <p:ext uri="{BB962C8B-B14F-4D97-AF65-F5344CB8AC3E}">
        <p14:creationId xmlns:p14="http://schemas.microsoft.com/office/powerpoint/2010/main" val="65947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EBPs</a:t>
            </a:r>
          </a:p>
        </p:txBody>
      </p:sp>
      <p:sp>
        <p:nvSpPr>
          <p:cNvPr id="4" name="Slide Number Placeholder 3"/>
          <p:cNvSpPr>
            <a:spLocks noGrp="1"/>
          </p:cNvSpPr>
          <p:nvPr>
            <p:ph type="sldNum" sz="quarter" idx="5"/>
          </p:nvPr>
        </p:nvSpPr>
        <p:spPr/>
        <p:txBody>
          <a:bodyPr/>
          <a:lstStyle/>
          <a:p>
            <a:fld id="{56BD21FB-6A87-4657-AFFF-5F17706E5F79}" type="slidenum">
              <a:rPr lang="en-US" smtClean="0"/>
              <a:t>14</a:t>
            </a:fld>
            <a:endParaRPr lang="en-US" dirty="0"/>
          </a:p>
        </p:txBody>
      </p:sp>
    </p:spTree>
    <p:extLst>
      <p:ext uri="{BB962C8B-B14F-4D97-AF65-F5344CB8AC3E}">
        <p14:creationId xmlns:p14="http://schemas.microsoft.com/office/powerpoint/2010/main" val="190806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15</a:t>
            </a:fld>
            <a:endParaRPr lang="en-US" dirty="0"/>
          </a:p>
        </p:txBody>
      </p:sp>
    </p:spTree>
    <p:extLst>
      <p:ext uri="{BB962C8B-B14F-4D97-AF65-F5344CB8AC3E}">
        <p14:creationId xmlns:p14="http://schemas.microsoft.com/office/powerpoint/2010/main" val="454767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16</a:t>
            </a:fld>
            <a:endParaRPr lang="en-US" dirty="0"/>
          </a:p>
        </p:txBody>
      </p:sp>
    </p:spTree>
    <p:extLst>
      <p:ext uri="{BB962C8B-B14F-4D97-AF65-F5344CB8AC3E}">
        <p14:creationId xmlns:p14="http://schemas.microsoft.com/office/powerpoint/2010/main" val="1749055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for EBP</a:t>
            </a:r>
          </a:p>
        </p:txBody>
      </p:sp>
      <p:sp>
        <p:nvSpPr>
          <p:cNvPr id="4" name="Slide Number Placeholder 3"/>
          <p:cNvSpPr>
            <a:spLocks noGrp="1"/>
          </p:cNvSpPr>
          <p:nvPr>
            <p:ph type="sldNum" sz="quarter" idx="5"/>
          </p:nvPr>
        </p:nvSpPr>
        <p:spPr/>
        <p:txBody>
          <a:bodyPr/>
          <a:lstStyle/>
          <a:p>
            <a:fld id="{56BD21FB-6A87-4657-AFFF-5F17706E5F79}" type="slidenum">
              <a:rPr lang="en-US" smtClean="0"/>
              <a:t>17</a:t>
            </a:fld>
            <a:endParaRPr lang="en-US" dirty="0"/>
          </a:p>
        </p:txBody>
      </p:sp>
    </p:spTree>
    <p:extLst>
      <p:ext uri="{BB962C8B-B14F-4D97-AF65-F5344CB8AC3E}">
        <p14:creationId xmlns:p14="http://schemas.microsoft.com/office/powerpoint/2010/main" val="84708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18</a:t>
            </a:fld>
            <a:endParaRPr lang="en-US" dirty="0"/>
          </a:p>
        </p:txBody>
      </p:sp>
    </p:spTree>
    <p:extLst>
      <p:ext uri="{BB962C8B-B14F-4D97-AF65-F5344CB8AC3E}">
        <p14:creationId xmlns:p14="http://schemas.microsoft.com/office/powerpoint/2010/main" val="3806448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EBP in LTCFs will cause all staff to revisit how they have implemented Contact precautions. This is a true Paradigm shift for many LTCFs. What do I mean by that?</a:t>
            </a:r>
          </a:p>
          <a:p>
            <a:endParaRPr lang="en-US" dirty="0"/>
          </a:p>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19</a:t>
            </a:fld>
            <a:endParaRPr lang="en-US" dirty="0"/>
          </a:p>
        </p:txBody>
      </p:sp>
    </p:spTree>
    <p:extLst>
      <p:ext uri="{BB962C8B-B14F-4D97-AF65-F5344CB8AC3E}">
        <p14:creationId xmlns:p14="http://schemas.microsoft.com/office/powerpoint/2010/main" val="113520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2</a:t>
            </a:fld>
            <a:endParaRPr lang="en-US" dirty="0"/>
          </a:p>
        </p:txBody>
      </p:sp>
    </p:spTree>
    <p:extLst>
      <p:ext uri="{BB962C8B-B14F-4D97-AF65-F5344CB8AC3E}">
        <p14:creationId xmlns:p14="http://schemas.microsoft.com/office/powerpoint/2010/main" val="171821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20</a:t>
            </a:fld>
            <a:endParaRPr lang="en-US" dirty="0"/>
          </a:p>
        </p:txBody>
      </p:sp>
    </p:spTree>
    <p:extLst>
      <p:ext uri="{BB962C8B-B14F-4D97-AF65-F5344CB8AC3E}">
        <p14:creationId xmlns:p14="http://schemas.microsoft.com/office/powerpoint/2010/main" val="211018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21</a:t>
            </a:fld>
            <a:endParaRPr lang="en-US" dirty="0"/>
          </a:p>
        </p:txBody>
      </p:sp>
    </p:spTree>
    <p:extLst>
      <p:ext uri="{BB962C8B-B14F-4D97-AF65-F5344CB8AC3E}">
        <p14:creationId xmlns:p14="http://schemas.microsoft.com/office/powerpoint/2010/main" val="357480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22</a:t>
            </a:fld>
            <a:endParaRPr lang="en-US" dirty="0"/>
          </a:p>
        </p:txBody>
      </p:sp>
    </p:spTree>
    <p:extLst>
      <p:ext uri="{BB962C8B-B14F-4D97-AF65-F5344CB8AC3E}">
        <p14:creationId xmlns:p14="http://schemas.microsoft.com/office/powerpoint/2010/main" val="60156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Precautions are one type of Transmission-Based Precaution that are used when pathogen transmission is not completely interrupted by Standard Precautions alone. </a:t>
            </a:r>
          </a:p>
          <a:p>
            <a:r>
              <a:rPr lang="en-US" dirty="0"/>
              <a:t>Intended to prevent transmission of infectious agents, like MDROs, that are spread by direct or indirect contact with the resident or the resident’s environment</a:t>
            </a:r>
          </a:p>
          <a:p>
            <a:r>
              <a:rPr lang="en-US" dirty="0"/>
              <a:t>Require the use of gown and gloves on every entry into a resident’s room</a:t>
            </a:r>
          </a:p>
          <a:p>
            <a:r>
              <a:rPr lang="en-US" dirty="0"/>
              <a:t>Require dedicated equipment (e.g., stethoscope and blood pressure cuff) </a:t>
            </a:r>
          </a:p>
          <a:p>
            <a:r>
              <a:rPr lang="en-US" dirty="0"/>
              <a:t>Require a private room (if not available residents may be cohorted)</a:t>
            </a:r>
          </a:p>
          <a:p>
            <a:r>
              <a:rPr lang="en-US" dirty="0"/>
              <a:t>Residents are restricted to their rooms except for medically necessary care and restricted from participation in group activities</a:t>
            </a:r>
          </a:p>
          <a:p>
            <a:r>
              <a:rPr lang="en-US" dirty="0"/>
              <a:t>Intended to be time limited and, when implemented, should include a plan for discontinuation or de-escalation</a:t>
            </a:r>
          </a:p>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23</a:t>
            </a:fld>
            <a:endParaRPr lang="en-US" dirty="0"/>
          </a:p>
        </p:txBody>
      </p:sp>
    </p:spTree>
    <p:extLst>
      <p:ext uri="{BB962C8B-B14F-4D97-AF65-F5344CB8AC3E}">
        <p14:creationId xmlns:p14="http://schemas.microsoft.com/office/powerpoint/2010/main" val="234517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24</a:t>
            </a:fld>
            <a:endParaRPr lang="en-US" dirty="0"/>
          </a:p>
        </p:txBody>
      </p:sp>
    </p:spTree>
    <p:extLst>
      <p:ext uri="{BB962C8B-B14F-4D97-AF65-F5344CB8AC3E}">
        <p14:creationId xmlns:p14="http://schemas.microsoft.com/office/powerpoint/2010/main" val="7530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25</a:t>
            </a:fld>
            <a:endParaRPr lang="en-US" dirty="0"/>
          </a:p>
        </p:txBody>
      </p:sp>
    </p:spTree>
    <p:extLst>
      <p:ext uri="{BB962C8B-B14F-4D97-AF65-F5344CB8AC3E}">
        <p14:creationId xmlns:p14="http://schemas.microsoft.com/office/powerpoint/2010/main" val="267368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26</a:t>
            </a:fld>
            <a:endParaRPr lang="en-US" dirty="0"/>
          </a:p>
        </p:txBody>
      </p:sp>
    </p:spTree>
    <p:extLst>
      <p:ext uri="{BB962C8B-B14F-4D97-AF65-F5344CB8AC3E}">
        <p14:creationId xmlns:p14="http://schemas.microsoft.com/office/powerpoint/2010/main" val="160659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27</a:t>
            </a:fld>
            <a:endParaRPr lang="en-US" dirty="0"/>
          </a:p>
        </p:txBody>
      </p:sp>
    </p:spTree>
    <p:extLst>
      <p:ext uri="{BB962C8B-B14F-4D97-AF65-F5344CB8AC3E}">
        <p14:creationId xmlns:p14="http://schemas.microsoft.com/office/powerpoint/2010/main" val="156804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28</a:t>
            </a:fld>
            <a:endParaRPr lang="en-US" dirty="0"/>
          </a:p>
        </p:txBody>
      </p:sp>
    </p:spTree>
    <p:extLst>
      <p:ext uri="{BB962C8B-B14F-4D97-AF65-F5344CB8AC3E}">
        <p14:creationId xmlns:p14="http://schemas.microsoft.com/office/powerpoint/2010/main" val="283620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29</a:t>
            </a:fld>
            <a:endParaRPr lang="en-US" dirty="0"/>
          </a:p>
        </p:txBody>
      </p:sp>
    </p:spTree>
    <p:extLst>
      <p:ext uri="{BB962C8B-B14F-4D97-AF65-F5344CB8AC3E}">
        <p14:creationId xmlns:p14="http://schemas.microsoft.com/office/powerpoint/2010/main" val="216006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3</a:t>
            </a:fld>
            <a:endParaRPr lang="en-US" dirty="0"/>
          </a:p>
        </p:txBody>
      </p:sp>
    </p:spTree>
    <p:extLst>
      <p:ext uri="{BB962C8B-B14F-4D97-AF65-F5344CB8AC3E}">
        <p14:creationId xmlns:p14="http://schemas.microsoft.com/office/powerpoint/2010/main" val="378318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30</a:t>
            </a:fld>
            <a:endParaRPr lang="en-US" dirty="0"/>
          </a:p>
        </p:txBody>
      </p:sp>
    </p:spTree>
    <p:extLst>
      <p:ext uri="{BB962C8B-B14F-4D97-AF65-F5344CB8AC3E}">
        <p14:creationId xmlns:p14="http://schemas.microsoft.com/office/powerpoint/2010/main" val="329456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31</a:t>
            </a:fld>
            <a:endParaRPr lang="en-US" dirty="0"/>
          </a:p>
        </p:txBody>
      </p:sp>
    </p:spTree>
    <p:extLst>
      <p:ext uri="{BB962C8B-B14F-4D97-AF65-F5344CB8AC3E}">
        <p14:creationId xmlns:p14="http://schemas.microsoft.com/office/powerpoint/2010/main" val="308248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32</a:t>
            </a:fld>
            <a:endParaRPr lang="en-US" dirty="0"/>
          </a:p>
        </p:txBody>
      </p:sp>
    </p:spTree>
    <p:extLst>
      <p:ext uri="{BB962C8B-B14F-4D97-AF65-F5344CB8AC3E}">
        <p14:creationId xmlns:p14="http://schemas.microsoft.com/office/powerpoint/2010/main" val="1709870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21FB-6A87-4657-AFFF-5F17706E5F79}" type="slidenum">
              <a:rPr lang="en-US" smtClean="0"/>
              <a:t>33</a:t>
            </a:fld>
            <a:endParaRPr lang="en-US" dirty="0"/>
          </a:p>
        </p:txBody>
      </p:sp>
    </p:spTree>
    <p:extLst>
      <p:ext uri="{BB962C8B-B14F-4D97-AF65-F5344CB8AC3E}">
        <p14:creationId xmlns:p14="http://schemas.microsoft.com/office/powerpoint/2010/main" val="28668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4</a:t>
            </a:fld>
            <a:endParaRPr lang="en-US" dirty="0"/>
          </a:p>
        </p:txBody>
      </p:sp>
    </p:spTree>
    <p:extLst>
      <p:ext uri="{BB962C8B-B14F-4D97-AF65-F5344CB8AC3E}">
        <p14:creationId xmlns:p14="http://schemas.microsoft.com/office/powerpoint/2010/main" val="197586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5</a:t>
            </a:fld>
            <a:endParaRPr lang="en-US" dirty="0"/>
          </a:p>
        </p:txBody>
      </p:sp>
    </p:spTree>
    <p:extLst>
      <p:ext uri="{BB962C8B-B14F-4D97-AF65-F5344CB8AC3E}">
        <p14:creationId xmlns:p14="http://schemas.microsoft.com/office/powerpoint/2010/main" val="293885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but add that this presentation will focus on the use of personal protective equipment</a:t>
            </a:r>
          </a:p>
        </p:txBody>
      </p:sp>
      <p:sp>
        <p:nvSpPr>
          <p:cNvPr id="4" name="Slide Number Placeholder 3"/>
          <p:cNvSpPr>
            <a:spLocks noGrp="1"/>
          </p:cNvSpPr>
          <p:nvPr>
            <p:ph type="sldNum" sz="quarter" idx="5"/>
          </p:nvPr>
        </p:nvSpPr>
        <p:spPr/>
        <p:txBody>
          <a:bodyPr/>
          <a:lstStyle/>
          <a:p>
            <a:fld id="{56BD21FB-6A87-4657-AFFF-5F17706E5F79}" type="slidenum">
              <a:rPr lang="en-US" smtClean="0"/>
              <a:t>6</a:t>
            </a:fld>
            <a:endParaRPr lang="en-US" dirty="0"/>
          </a:p>
        </p:txBody>
      </p:sp>
    </p:spTree>
    <p:extLst>
      <p:ext uri="{BB962C8B-B14F-4D97-AF65-F5344CB8AC3E}">
        <p14:creationId xmlns:p14="http://schemas.microsoft.com/office/powerpoint/2010/main" val="171180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Remember---the use of “read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7</a:t>
            </a:fld>
            <a:endParaRPr lang="en-US" dirty="0"/>
          </a:p>
        </p:txBody>
      </p:sp>
    </p:spTree>
    <p:extLst>
      <p:ext uri="{BB962C8B-B14F-4D97-AF65-F5344CB8AC3E}">
        <p14:creationId xmlns:p14="http://schemas.microsoft.com/office/powerpoint/2010/main" val="29344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BD21FB-6A87-4657-AFFF-5F17706E5F79}" type="slidenum">
              <a:rPr lang="en-US" smtClean="0"/>
              <a:t>8</a:t>
            </a:fld>
            <a:endParaRPr lang="en-US" dirty="0"/>
          </a:p>
        </p:txBody>
      </p:sp>
    </p:spTree>
    <p:extLst>
      <p:ext uri="{BB962C8B-B14F-4D97-AF65-F5344CB8AC3E}">
        <p14:creationId xmlns:p14="http://schemas.microsoft.com/office/powerpoint/2010/main" val="132301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title</a:t>
            </a:r>
          </a:p>
          <a:p>
            <a:endParaRPr lang="en-US" dirty="0"/>
          </a:p>
          <a:p>
            <a:r>
              <a:rPr lang="en-US" dirty="0"/>
              <a:t>A study by Mckinnell et al published in the Clinical Infectious Disease journal in 2019 highlighted the large burden of MDROs in nursing homes</a:t>
            </a:r>
          </a:p>
          <a:p>
            <a:endParaRPr lang="en-US" dirty="0"/>
          </a:p>
          <a:p>
            <a:r>
              <a:rPr lang="en-US" dirty="0"/>
              <a:t>When looking at 14 nursing homes---17% of the residents had documented MDROs but actually 58% of the residents were colonized or infected with an MDRO</a:t>
            </a:r>
          </a:p>
          <a:p>
            <a:endParaRPr lang="en-US" dirty="0"/>
          </a:p>
          <a:p>
            <a:r>
              <a:rPr lang="en-US" dirty="0"/>
              <a:t>And then when they studied ventilator capable nursing homes (4 total)   20% of residents had documented MDROs but 76% were identified to be colonized and infected with an MDRO</a:t>
            </a:r>
          </a:p>
          <a:p>
            <a:endParaRPr lang="en-US" dirty="0"/>
          </a:p>
          <a:p>
            <a:r>
              <a:rPr lang="en-US" dirty="0"/>
              <a:t>As you can see, the documented or known cases of MDROs are just the tip of the iceberg, it’s the UNKNOWN (or the ones we weren’t aware of that are contributing to the silent spread of MDROs in LTC</a:t>
            </a:r>
          </a:p>
        </p:txBody>
      </p:sp>
      <p:sp>
        <p:nvSpPr>
          <p:cNvPr id="4" name="Slide Number Placeholder 3"/>
          <p:cNvSpPr>
            <a:spLocks noGrp="1"/>
          </p:cNvSpPr>
          <p:nvPr>
            <p:ph type="sldNum" sz="quarter" idx="5"/>
          </p:nvPr>
        </p:nvSpPr>
        <p:spPr/>
        <p:txBody>
          <a:bodyPr/>
          <a:lstStyle/>
          <a:p>
            <a:fld id="{56BD21FB-6A87-4657-AFFF-5F17706E5F79}" type="slidenum">
              <a:rPr lang="en-US" smtClean="0"/>
              <a:t>9</a:t>
            </a:fld>
            <a:endParaRPr lang="en-US" dirty="0"/>
          </a:p>
        </p:txBody>
      </p:sp>
    </p:spTree>
    <p:extLst>
      <p:ext uri="{BB962C8B-B14F-4D97-AF65-F5344CB8AC3E}">
        <p14:creationId xmlns:p14="http://schemas.microsoft.com/office/powerpoint/2010/main" val="97706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1/29/2024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ai/containment/PPE-Nursing-Home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www.cdc.gov/hai/pdfs/containment/Pre-Implementation-Tool-for-Enhanced-Barrier-Precautions-508.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dc.gov/hai/pdfs/containment/Letter-Nursing-Home-Staff-508.pdf" TargetMode="External"/><Relationship Id="rId3" Type="http://schemas.openxmlformats.org/officeDocument/2006/relationships/hyperlink" Target="https://www.cdc.gov/hai/pdfs/containment/Pre-Implementation-Tool-for-Enhanced-Barrier-Precautions-508.pdf" TargetMode="External"/><Relationship Id="rId7" Type="http://schemas.openxmlformats.org/officeDocument/2006/relationships/hyperlink" Target="https://www.cdc.gov/hai/pdfs/containment/Letter-Nursing-Home-Residents-Families-Friends-508.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view.officeapps.live.com/op/view.aspx?src=https%3A%2F%2Fwww.cdc.gov%2Fhai%2Fpdfs%2Fcontainment%2FEBP-Presentation-July2022.pptx&amp;wdOrigin=BROWSELINK" TargetMode="External"/><Relationship Id="rId5" Type="http://schemas.openxmlformats.org/officeDocument/2006/relationships/hyperlink" Target="https://www.cdc.gov/hai/containment/faqs.html" TargetMode="External"/><Relationship Id="rId10" Type="http://schemas.openxmlformats.org/officeDocument/2006/relationships/hyperlink" Target="https://www.cdc.gov/hai/pdfs/containment/Observations-Tool-for-Enhanced-Barrier-Precautions-Implementation-508.pdf" TargetMode="External"/><Relationship Id="rId4" Type="http://schemas.openxmlformats.org/officeDocument/2006/relationships/hyperlink" Target="https://www.cdc.gov/hai/containment/PPE-Nursing-Homes.html" TargetMode="External"/><Relationship Id="rId9" Type="http://schemas.openxmlformats.org/officeDocument/2006/relationships/hyperlink" Target="https://www.youtube.com/watch?v=WD87c4PP6pE&amp;list=PLvrp9iOILTQayOi5lgk08QDgv3GHROtCf&amp;index=2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B4C7-E954-461D-92CA-4F4395D670C0}"/>
              </a:ext>
            </a:extLst>
          </p:cNvPr>
          <p:cNvSpPr>
            <a:spLocks noGrp="1"/>
          </p:cNvSpPr>
          <p:nvPr>
            <p:ph type="ctrTitle"/>
          </p:nvPr>
        </p:nvSpPr>
        <p:spPr>
          <a:xfrm>
            <a:off x="1154994" y="843339"/>
            <a:ext cx="10009961" cy="3216167"/>
          </a:xfrm>
        </p:spPr>
        <p:txBody>
          <a:bodyPr>
            <a:normAutofit fontScale="90000"/>
          </a:bodyPr>
          <a:lstStyle/>
          <a:p>
            <a:pPr algn="ctr"/>
            <a:br>
              <a:rPr lang="en-US" sz="4900" dirty="0"/>
            </a:br>
            <a:r>
              <a:rPr lang="en-US" sz="6000" b="1" dirty="0"/>
              <a:t>Implementing </a:t>
            </a:r>
            <a:br>
              <a:rPr lang="en-US" sz="6000" b="1" dirty="0"/>
            </a:br>
            <a:r>
              <a:rPr lang="en-US" sz="6000" b="1" dirty="0"/>
              <a:t>personal protective equipment</a:t>
            </a:r>
            <a:br>
              <a:rPr lang="en-US" sz="6000" b="1" dirty="0"/>
            </a:br>
            <a:r>
              <a:rPr lang="en-US" sz="6000" b="1" dirty="0"/>
              <a:t>In nursing homes</a:t>
            </a:r>
            <a:br>
              <a:rPr lang="en-US" sz="6000" b="1" dirty="0"/>
            </a:br>
            <a:r>
              <a:rPr lang="en-US" sz="4000" b="1" dirty="0"/>
              <a:t>To prevent the spread of </a:t>
            </a:r>
            <a:br>
              <a:rPr lang="en-US" sz="4000" b="1" dirty="0"/>
            </a:br>
            <a:r>
              <a:rPr lang="en-US" sz="4000" b="1" dirty="0"/>
              <a:t>Extensively drug-resistant organisms (XDROs) &amp; Multidrug resistant organisms (MDROs) </a:t>
            </a:r>
            <a:br>
              <a:rPr lang="en-US" sz="3600" dirty="0"/>
            </a:br>
            <a:endParaRPr lang="en-US" dirty="0"/>
          </a:p>
        </p:txBody>
      </p:sp>
      <p:sp>
        <p:nvSpPr>
          <p:cNvPr id="3" name="Subtitle 2">
            <a:extLst>
              <a:ext uri="{FF2B5EF4-FFF2-40B4-BE49-F238E27FC236}">
                <a16:creationId xmlns:a16="http://schemas.microsoft.com/office/drawing/2014/main" id="{25F3E1EC-3CDE-4E82-AB66-FB5CC60C38D7}"/>
              </a:ext>
            </a:extLst>
          </p:cNvPr>
          <p:cNvSpPr>
            <a:spLocks noGrp="1"/>
          </p:cNvSpPr>
          <p:nvPr>
            <p:ph type="subTitle" idx="1"/>
          </p:nvPr>
        </p:nvSpPr>
        <p:spPr/>
        <p:txBody>
          <a:bodyPr>
            <a:normAutofit/>
          </a:bodyPr>
          <a:lstStyle/>
          <a:p>
            <a:r>
              <a:rPr lang="en-US" sz="2400" dirty="0"/>
              <a:t>Introducing Enhanced Barrier Precautions</a:t>
            </a:r>
          </a:p>
        </p:txBody>
      </p:sp>
      <p:sp>
        <p:nvSpPr>
          <p:cNvPr id="7" name="Rectangle 6">
            <a:extLst>
              <a:ext uri="{FF2B5EF4-FFF2-40B4-BE49-F238E27FC236}">
                <a16:creationId xmlns:a16="http://schemas.microsoft.com/office/drawing/2014/main" id="{161D8BA6-1C4A-4AE0-B3EE-411635C67BD3}"/>
              </a:ext>
            </a:extLst>
          </p:cNvPr>
          <p:cNvSpPr/>
          <p:nvPr/>
        </p:nvSpPr>
        <p:spPr>
          <a:xfrm>
            <a:off x="604345" y="5499847"/>
            <a:ext cx="6096000" cy="923330"/>
          </a:xfrm>
          <a:prstGeom prst="rect">
            <a:avLst/>
          </a:prstGeom>
        </p:spPr>
        <p:txBody>
          <a:bodyPr>
            <a:spAutoFit/>
          </a:bodyPr>
          <a:lstStyle/>
          <a:p>
            <a:r>
              <a:rPr lang="en-US" dirty="0"/>
              <a:t>Karen Trimberger RN, MPH, NE-BC, CIC</a:t>
            </a:r>
            <a:br>
              <a:rPr lang="en-US" dirty="0"/>
            </a:br>
            <a:r>
              <a:rPr lang="en-US" dirty="0"/>
              <a:t>Infection Prevention Consultant</a:t>
            </a:r>
            <a:br>
              <a:rPr lang="en-US" dirty="0"/>
            </a:br>
            <a:r>
              <a:rPr lang="en-US" dirty="0"/>
              <a:t>Hektoen Institute/Illinois Department of Public Health</a:t>
            </a:r>
          </a:p>
        </p:txBody>
      </p:sp>
    </p:spTree>
    <p:extLst>
      <p:ext uri="{BB962C8B-B14F-4D97-AF65-F5344CB8AC3E}">
        <p14:creationId xmlns:p14="http://schemas.microsoft.com/office/powerpoint/2010/main" val="230088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BA88-9212-A395-D9D8-4227388E6CC6}"/>
              </a:ext>
            </a:extLst>
          </p:cNvPr>
          <p:cNvSpPr>
            <a:spLocks noGrp="1"/>
          </p:cNvSpPr>
          <p:nvPr>
            <p:ph type="title"/>
          </p:nvPr>
        </p:nvSpPr>
        <p:spPr>
          <a:xfrm>
            <a:off x="132975" y="520300"/>
            <a:ext cx="9720072" cy="1499616"/>
          </a:xfrm>
        </p:spPr>
        <p:txBody>
          <a:bodyPr/>
          <a:lstStyle/>
          <a:p>
            <a:r>
              <a:rPr lang="en-US" dirty="0">
                <a:solidFill>
                  <a:schemeClr val="bg1"/>
                </a:solidFill>
              </a:rPr>
              <a:t>Why has contact precautions</a:t>
            </a:r>
            <a:br>
              <a:rPr lang="en-US" dirty="0">
                <a:solidFill>
                  <a:schemeClr val="bg1"/>
                </a:solidFill>
              </a:rPr>
            </a:br>
            <a:r>
              <a:rPr lang="en-US" dirty="0">
                <a:solidFill>
                  <a:schemeClr val="bg1"/>
                </a:solidFill>
              </a:rPr>
              <a:t>failed to stop the spread of MDROs?</a:t>
            </a:r>
          </a:p>
        </p:txBody>
      </p:sp>
      <p:sp>
        <p:nvSpPr>
          <p:cNvPr id="3" name="Content Placeholder 2">
            <a:extLst>
              <a:ext uri="{FF2B5EF4-FFF2-40B4-BE49-F238E27FC236}">
                <a16:creationId xmlns:a16="http://schemas.microsoft.com/office/drawing/2014/main" id="{2B8C1FF9-D3BC-7F6A-B2FF-F662B0FA5924}"/>
              </a:ext>
            </a:extLst>
          </p:cNvPr>
          <p:cNvSpPr>
            <a:spLocks noGrp="1"/>
          </p:cNvSpPr>
          <p:nvPr>
            <p:ph idx="1"/>
          </p:nvPr>
        </p:nvSpPr>
        <p:spPr>
          <a:xfrm>
            <a:off x="1024128" y="2286000"/>
            <a:ext cx="9720073" cy="4187952"/>
          </a:xfrm>
        </p:spPr>
        <p:txBody>
          <a:bodyPr>
            <a:normAutofit/>
          </a:bodyPr>
          <a:lstStyle/>
          <a:p>
            <a:pPr marL="0" indent="0">
              <a:buNone/>
            </a:pPr>
            <a:r>
              <a:rPr lang="en-US" sz="2400" dirty="0">
                <a:solidFill>
                  <a:schemeClr val="bg1"/>
                </a:solidFill>
              </a:rPr>
              <a:t>Many nursing homes residents are unknowingly colonized with an MDRO, especially those residents with risks factors like wounds and indwelling medical devices.</a:t>
            </a:r>
          </a:p>
          <a:p>
            <a:pPr marL="0" indent="0">
              <a:buNone/>
            </a:pPr>
            <a:r>
              <a:rPr lang="en-US" sz="2400" dirty="0">
                <a:solidFill>
                  <a:schemeClr val="bg1"/>
                </a:solidFill>
              </a:rPr>
              <a:t>Residents with MDRO remain colonized for long periods of time and can spread MDROs to others.</a:t>
            </a:r>
          </a:p>
          <a:p>
            <a:pPr marL="0" indent="0">
              <a:buNone/>
            </a:pPr>
            <a:r>
              <a:rPr lang="en-US" sz="2400" dirty="0">
                <a:solidFill>
                  <a:schemeClr val="bg1"/>
                </a:solidFill>
              </a:rPr>
              <a:t>Unfortunately, MDROs are spread by health care personnel (HCP) through contaminated hands and clothing.</a:t>
            </a:r>
          </a:p>
          <a:p>
            <a:pPr marL="0" indent="0">
              <a:buNone/>
            </a:pPr>
            <a:r>
              <a:rPr lang="en-US" sz="2400" dirty="0">
                <a:solidFill>
                  <a:schemeClr val="bg1"/>
                </a:solidFill>
              </a:rPr>
              <a:t>Not all HCP follow procedures appropriately for TBP and consequently they are transferring the MDROs from one resident to another resident.</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7261537F-716A-0D21-2A99-EBC2F4779F9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680343" y="162717"/>
            <a:ext cx="1990241" cy="1990241"/>
          </a:xfrm>
          <a:prstGeom prst="rect">
            <a:avLst/>
          </a:prstGeom>
        </p:spPr>
      </p:pic>
    </p:spTree>
    <p:extLst>
      <p:ext uri="{BB962C8B-B14F-4D97-AF65-F5344CB8AC3E}">
        <p14:creationId xmlns:p14="http://schemas.microsoft.com/office/powerpoint/2010/main" val="264766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BD13-0F52-4D0C-8C82-F06DE6F944A4}"/>
              </a:ext>
            </a:extLst>
          </p:cNvPr>
          <p:cNvSpPr txBox="1">
            <a:spLocks/>
          </p:cNvSpPr>
          <p:nvPr/>
        </p:nvSpPr>
        <p:spPr>
          <a:xfrm>
            <a:off x="199776" y="459811"/>
            <a:ext cx="7772400" cy="146304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dirty="0">
                <a:solidFill>
                  <a:schemeClr val="bg1"/>
                </a:solidFill>
              </a:rPr>
              <a:t>EBP Balances person-centered care</a:t>
            </a:r>
          </a:p>
          <a:p>
            <a:r>
              <a:rPr lang="en-US" sz="4400" dirty="0">
                <a:solidFill>
                  <a:schemeClr val="bg1"/>
                </a:solidFill>
              </a:rPr>
              <a:t>&amp; Risk?</a:t>
            </a:r>
          </a:p>
          <a:p>
            <a:endParaRPr lang="en-US" dirty="0">
              <a:solidFill>
                <a:schemeClr val="bg1"/>
              </a:solidFill>
            </a:endParaRPr>
          </a:p>
        </p:txBody>
      </p:sp>
      <p:sp>
        <p:nvSpPr>
          <p:cNvPr id="3" name="TextBox 2">
            <a:extLst>
              <a:ext uri="{FF2B5EF4-FFF2-40B4-BE49-F238E27FC236}">
                <a16:creationId xmlns:a16="http://schemas.microsoft.com/office/drawing/2014/main" id="{7246EAD9-F9FA-4F72-925F-F9BF4A2308F6}"/>
              </a:ext>
            </a:extLst>
          </p:cNvPr>
          <p:cNvSpPr txBox="1"/>
          <p:nvPr/>
        </p:nvSpPr>
        <p:spPr>
          <a:xfrm>
            <a:off x="123317" y="1819181"/>
            <a:ext cx="11368357" cy="5078313"/>
          </a:xfrm>
          <a:prstGeom prst="rect">
            <a:avLst/>
          </a:prstGeom>
          <a:noFill/>
        </p:spPr>
        <p:txBody>
          <a:bodyPr wrap="square" rtlCol="0">
            <a:spAutoFit/>
          </a:bodyPr>
          <a:lstStyle/>
          <a:p>
            <a:r>
              <a:rPr lang="en-US" sz="2000" b="1" u="sng" dirty="0">
                <a:solidFill>
                  <a:schemeClr val="bg1"/>
                </a:solidFill>
              </a:rPr>
              <a:t>Patient-centered</a:t>
            </a:r>
            <a:endParaRPr lang="en-US" sz="2000" dirty="0">
              <a:solidFill>
                <a:schemeClr val="bg1"/>
              </a:solidFill>
            </a:endParaRPr>
          </a:p>
          <a:p>
            <a:pPr marL="342900" indent="-342900">
              <a:buFont typeface="Arial" panose="020B0604020202020204" pitchFamily="34" charset="0"/>
              <a:buChar char="•"/>
            </a:pPr>
            <a:r>
              <a:rPr lang="en-US" sz="2400" dirty="0">
                <a:solidFill>
                  <a:schemeClr val="bg1"/>
                </a:solidFill>
              </a:rPr>
              <a:t>Residents’ need to socialize and to participate in communal dining, group activities. </a:t>
            </a:r>
          </a:p>
          <a:p>
            <a:pPr marL="342900" indent="-342900">
              <a:buFont typeface="Arial" panose="020B0604020202020204" pitchFamily="34" charset="0"/>
              <a:buChar char="•"/>
            </a:pPr>
            <a:r>
              <a:rPr lang="en-US" sz="2400" dirty="0">
                <a:solidFill>
                  <a:schemeClr val="bg1"/>
                </a:solidFill>
              </a:rPr>
              <a:t>Isolation is scary and can be stigmatizing if required to stay in their room and not come out unless medically necessary. </a:t>
            </a:r>
          </a:p>
          <a:p>
            <a:pPr marL="342900" indent="-342900">
              <a:buFont typeface="Arial" panose="020B0604020202020204" pitchFamily="34" charset="0"/>
              <a:buChar char="•"/>
            </a:pPr>
            <a:r>
              <a:rPr lang="en-US" sz="2400" dirty="0">
                <a:solidFill>
                  <a:schemeClr val="bg1"/>
                </a:solidFill>
              </a:rPr>
              <a:t>Residents on Enhanced Barrier Precautions are not restricted to their rooms and may leave their room to participate in communal dining and group activities. </a:t>
            </a:r>
          </a:p>
          <a:p>
            <a:endParaRPr lang="en-US" sz="2000" dirty="0">
              <a:solidFill>
                <a:schemeClr val="bg1"/>
              </a:solidFill>
            </a:endParaRPr>
          </a:p>
          <a:p>
            <a:r>
              <a:rPr lang="en-US" sz="2000" b="1" u="sng" dirty="0">
                <a:solidFill>
                  <a:schemeClr val="bg1"/>
                </a:solidFill>
              </a:rPr>
              <a:t>Risk</a:t>
            </a:r>
            <a:endParaRPr lang="en-US" sz="2000" dirty="0">
              <a:solidFill>
                <a:schemeClr val="bg1"/>
              </a:solidFill>
            </a:endParaRPr>
          </a:p>
          <a:p>
            <a:pPr marL="342900" indent="-342900">
              <a:buFont typeface="Arial" panose="020B0604020202020204" pitchFamily="34" charset="0"/>
              <a:buChar char="•"/>
            </a:pPr>
            <a:r>
              <a:rPr lang="en-US" sz="2400" dirty="0">
                <a:solidFill>
                  <a:schemeClr val="bg1"/>
                </a:solidFill>
              </a:rPr>
              <a:t>Does the resident have an indwelling medical device, open wounds, or are they immuno-compromised?</a:t>
            </a:r>
          </a:p>
          <a:p>
            <a:pPr marL="342900" indent="-342900">
              <a:buFont typeface="Arial" panose="020B0604020202020204" pitchFamily="34" charset="0"/>
              <a:buChar char="•"/>
            </a:pPr>
            <a:r>
              <a:rPr lang="en-US" sz="2400" dirty="0">
                <a:solidFill>
                  <a:schemeClr val="bg1"/>
                </a:solidFill>
              </a:rPr>
              <a:t>EBP helps protect residents at risk for acquiring colonization (those with wounds, indwelling devices, etc.).</a:t>
            </a:r>
          </a:p>
          <a:p>
            <a:endParaRPr lang="en-US" sz="2400" dirty="0">
              <a:solidFill>
                <a:schemeClr val="bg1"/>
              </a:solidFill>
            </a:endParaRPr>
          </a:p>
          <a:p>
            <a:endParaRPr lang="en-US" sz="2400" dirty="0"/>
          </a:p>
        </p:txBody>
      </p:sp>
      <p:graphicFrame>
        <p:nvGraphicFramePr>
          <p:cNvPr id="4" name="Content Placeholder 3">
            <a:extLst>
              <a:ext uri="{FF2B5EF4-FFF2-40B4-BE49-F238E27FC236}">
                <a16:creationId xmlns:a16="http://schemas.microsoft.com/office/drawing/2014/main" id="{DC74130E-BE60-20A1-F783-E0B8B9139C39}"/>
              </a:ext>
            </a:extLst>
          </p:cNvPr>
          <p:cNvGraphicFramePr>
            <a:graphicFrameLocks/>
          </p:cNvGraphicFramePr>
          <p:nvPr>
            <p:extLst>
              <p:ext uri="{D42A27DB-BD31-4B8C-83A1-F6EECF244321}">
                <p14:modId xmlns:p14="http://schemas.microsoft.com/office/powerpoint/2010/main" val="2673407216"/>
              </p:ext>
            </p:extLst>
          </p:nvPr>
        </p:nvGraphicFramePr>
        <p:xfrm>
          <a:off x="7074976" y="0"/>
          <a:ext cx="4763362" cy="1922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C:\Users\dburdsall\AppData\Local\Microsoft\Windows\Temporary Internet Files\Content.IE5\DR1JNAA4\MC900391050[1].wmf">
            <a:extLst>
              <a:ext uri="{FF2B5EF4-FFF2-40B4-BE49-F238E27FC236}">
                <a16:creationId xmlns:a16="http://schemas.microsoft.com/office/drawing/2014/main" id="{844A9A61-BDAD-F389-A96E-A66B47EE14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39087" y="42211"/>
            <a:ext cx="1121738" cy="1776970"/>
          </a:xfrm>
          <a:prstGeom prst="rect">
            <a:avLst/>
          </a:prstGeom>
          <a:noFill/>
        </p:spPr>
      </p:pic>
      <p:sp>
        <p:nvSpPr>
          <p:cNvPr id="6" name="TextBox 5">
            <a:extLst>
              <a:ext uri="{FF2B5EF4-FFF2-40B4-BE49-F238E27FC236}">
                <a16:creationId xmlns:a16="http://schemas.microsoft.com/office/drawing/2014/main" id="{36DF7378-19B4-F8D6-DF3D-0552EB569B86}"/>
              </a:ext>
            </a:extLst>
          </p:cNvPr>
          <p:cNvSpPr txBox="1"/>
          <p:nvPr/>
        </p:nvSpPr>
        <p:spPr>
          <a:xfrm>
            <a:off x="10540030" y="1423950"/>
            <a:ext cx="1528653" cy="461665"/>
          </a:xfrm>
          <a:prstGeom prst="rect">
            <a:avLst/>
          </a:prstGeom>
          <a:noFill/>
        </p:spPr>
        <p:txBody>
          <a:bodyPr wrap="square" rtlCol="0">
            <a:spAutoFit/>
          </a:bodyPr>
          <a:lstStyle/>
          <a:p>
            <a:r>
              <a:rPr lang="en-US" sz="1200" dirty="0">
                <a:solidFill>
                  <a:schemeClr val="bg1"/>
                </a:solidFill>
              </a:rPr>
              <a:t>Courtesy of </a:t>
            </a:r>
          </a:p>
          <a:p>
            <a:r>
              <a:rPr lang="en-US" sz="1200" dirty="0">
                <a:solidFill>
                  <a:schemeClr val="bg1"/>
                </a:solidFill>
              </a:rPr>
              <a:t>Deb Burdsall</a:t>
            </a:r>
          </a:p>
        </p:txBody>
      </p:sp>
    </p:spTree>
    <p:extLst>
      <p:ext uri="{BB962C8B-B14F-4D97-AF65-F5344CB8AC3E}">
        <p14:creationId xmlns:p14="http://schemas.microsoft.com/office/powerpoint/2010/main" val="152447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8EB-9377-EE4E-13EC-6D5C281D8027}"/>
              </a:ext>
            </a:extLst>
          </p:cNvPr>
          <p:cNvSpPr>
            <a:spLocks noGrp="1"/>
          </p:cNvSpPr>
          <p:nvPr>
            <p:ph type="title"/>
          </p:nvPr>
        </p:nvSpPr>
        <p:spPr/>
        <p:txBody>
          <a:bodyPr>
            <a:normAutofit/>
          </a:bodyPr>
          <a:lstStyle/>
          <a:p>
            <a:r>
              <a:rPr lang="en-US" sz="4400" dirty="0"/>
              <a:t>Transmission-based precautions</a:t>
            </a:r>
          </a:p>
        </p:txBody>
      </p:sp>
      <p:sp>
        <p:nvSpPr>
          <p:cNvPr id="3" name="Text Placeholder 2">
            <a:extLst>
              <a:ext uri="{FF2B5EF4-FFF2-40B4-BE49-F238E27FC236}">
                <a16:creationId xmlns:a16="http://schemas.microsoft.com/office/drawing/2014/main" id="{611D236B-ABBF-0581-539A-291864D67111}"/>
              </a:ext>
            </a:extLst>
          </p:cNvPr>
          <p:cNvSpPr>
            <a:spLocks noGrp="1"/>
          </p:cNvSpPr>
          <p:nvPr>
            <p:ph type="body" idx="1"/>
          </p:nvPr>
        </p:nvSpPr>
        <p:spPr/>
        <p:txBody>
          <a:bodyPr/>
          <a:lstStyle/>
          <a:p>
            <a:r>
              <a:rPr lang="en-US" dirty="0"/>
              <a:t>Explaining the Difference between Contact Precautions and Enhanced Barrier Precautions</a:t>
            </a:r>
          </a:p>
        </p:txBody>
      </p:sp>
      <p:graphicFrame>
        <p:nvGraphicFramePr>
          <p:cNvPr id="4" name="Diagram 3">
            <a:extLst>
              <a:ext uri="{FF2B5EF4-FFF2-40B4-BE49-F238E27FC236}">
                <a16:creationId xmlns:a16="http://schemas.microsoft.com/office/drawing/2014/main" id="{2B57E0F5-F015-CFDA-4EB2-222F4B18496E}"/>
              </a:ext>
            </a:extLst>
          </p:cNvPr>
          <p:cNvGraphicFramePr/>
          <p:nvPr>
            <p:extLst>
              <p:ext uri="{D42A27DB-BD31-4B8C-83A1-F6EECF244321}">
                <p14:modId xmlns:p14="http://schemas.microsoft.com/office/powerpoint/2010/main" val="1729749585"/>
              </p:ext>
            </p:extLst>
          </p:nvPr>
        </p:nvGraphicFramePr>
        <p:xfrm>
          <a:off x="1899478" y="-7579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32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7AA0-0906-5D3B-CAA6-43F41AFDD058}"/>
              </a:ext>
            </a:extLst>
          </p:cNvPr>
          <p:cNvSpPr>
            <a:spLocks noGrp="1"/>
          </p:cNvSpPr>
          <p:nvPr>
            <p:ph type="title"/>
          </p:nvPr>
        </p:nvSpPr>
        <p:spPr>
          <a:xfrm>
            <a:off x="217737" y="239556"/>
            <a:ext cx="7756801" cy="631150"/>
          </a:xfrm>
        </p:spPr>
        <p:txBody>
          <a:bodyPr/>
          <a:lstStyle/>
          <a:p>
            <a:r>
              <a:rPr lang="en-US" sz="4400" dirty="0">
                <a:solidFill>
                  <a:schemeClr val="bg1"/>
                </a:solidFill>
              </a:rPr>
              <a:t>Transmission-based precautions</a:t>
            </a:r>
          </a:p>
        </p:txBody>
      </p:sp>
      <p:sp>
        <p:nvSpPr>
          <p:cNvPr id="3" name="TextBox 2">
            <a:extLst>
              <a:ext uri="{FF2B5EF4-FFF2-40B4-BE49-F238E27FC236}">
                <a16:creationId xmlns:a16="http://schemas.microsoft.com/office/drawing/2014/main" id="{92DA2A95-2738-332E-81A3-D1C1B64CFFE7}"/>
              </a:ext>
            </a:extLst>
          </p:cNvPr>
          <p:cNvSpPr txBox="1"/>
          <p:nvPr/>
        </p:nvSpPr>
        <p:spPr>
          <a:xfrm>
            <a:off x="523461" y="1414046"/>
            <a:ext cx="10376452"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bg1"/>
                </a:solidFill>
              </a:rPr>
              <a:t>Transmission-Based Precautions (TBP) are for residents </a:t>
            </a:r>
            <a:r>
              <a:rPr lang="en-US" sz="2400" dirty="0">
                <a:solidFill>
                  <a:schemeClr val="bg1"/>
                </a:solidFill>
              </a:rPr>
              <a:t>who are known or suspected to be infected or colonized with infectious agents, including certain epidemiologically important pathogens, </a:t>
            </a:r>
            <a:r>
              <a:rPr lang="en-US" sz="2400" b="1" dirty="0">
                <a:solidFill>
                  <a:schemeClr val="bg1"/>
                </a:solidFill>
              </a:rPr>
              <a:t>which require additional control measures to effectively prevent transmission.  </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TBP are intended to prevent transmission of infectious agents, including epidemiologically important microorganisms, which are spread by direct or indirect contact with the patient or the patient’s environment. </a:t>
            </a:r>
          </a:p>
        </p:txBody>
      </p:sp>
      <p:sp>
        <p:nvSpPr>
          <p:cNvPr id="5" name="TextBox 4">
            <a:extLst>
              <a:ext uri="{FF2B5EF4-FFF2-40B4-BE49-F238E27FC236}">
                <a16:creationId xmlns:a16="http://schemas.microsoft.com/office/drawing/2014/main" id="{DA85EC7C-9AD6-E8D5-9578-659DEDEF16B4}"/>
              </a:ext>
            </a:extLst>
          </p:cNvPr>
          <p:cNvSpPr txBox="1"/>
          <p:nvPr/>
        </p:nvSpPr>
        <p:spPr>
          <a:xfrm>
            <a:off x="1927630" y="6249112"/>
            <a:ext cx="10031895" cy="369332"/>
          </a:xfrm>
          <a:prstGeom prst="rect">
            <a:avLst/>
          </a:prstGeom>
          <a:noFill/>
        </p:spPr>
        <p:txBody>
          <a:bodyPr wrap="square">
            <a:spAutoFit/>
          </a:bodyPr>
          <a:lstStyle/>
          <a:p>
            <a:r>
              <a:rPr lang="en-US" dirty="0">
                <a:solidFill>
                  <a:schemeClr val="bg1"/>
                </a:solidFill>
              </a:rPr>
              <a:t>https://www.cdc.gov/infectioncontrol/pdf/guidelines/isolation-guidelines-H.pdf</a:t>
            </a:r>
          </a:p>
        </p:txBody>
      </p:sp>
    </p:spTree>
    <p:extLst>
      <p:ext uri="{BB962C8B-B14F-4D97-AF65-F5344CB8AC3E}">
        <p14:creationId xmlns:p14="http://schemas.microsoft.com/office/powerpoint/2010/main" val="6164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F806-9F70-E54A-B25F-2D255BFE834B}"/>
              </a:ext>
            </a:extLst>
          </p:cNvPr>
          <p:cNvSpPr>
            <a:spLocks noGrp="1"/>
          </p:cNvSpPr>
          <p:nvPr>
            <p:ph type="title"/>
          </p:nvPr>
        </p:nvSpPr>
        <p:spPr/>
        <p:txBody>
          <a:bodyPr/>
          <a:lstStyle/>
          <a:p>
            <a:r>
              <a:rPr lang="en-US" dirty="0"/>
              <a:t>Enhanced barrier precautions (EBP)</a:t>
            </a:r>
          </a:p>
        </p:txBody>
      </p:sp>
      <p:sp>
        <p:nvSpPr>
          <p:cNvPr id="8" name="TextBox 7">
            <a:extLst>
              <a:ext uri="{FF2B5EF4-FFF2-40B4-BE49-F238E27FC236}">
                <a16:creationId xmlns:a16="http://schemas.microsoft.com/office/drawing/2014/main" id="{B8E16288-E85D-307A-B42F-1B92A442F0E8}"/>
              </a:ext>
            </a:extLst>
          </p:cNvPr>
          <p:cNvSpPr txBox="1"/>
          <p:nvPr/>
        </p:nvSpPr>
        <p:spPr>
          <a:xfrm>
            <a:off x="8945218" y="5399269"/>
            <a:ext cx="2654894" cy="584775"/>
          </a:xfrm>
          <a:prstGeom prst="rect">
            <a:avLst/>
          </a:prstGeom>
          <a:noFill/>
        </p:spPr>
        <p:txBody>
          <a:bodyPr wrap="none" rtlCol="0">
            <a:spAutoFit/>
          </a:bodyPr>
          <a:lstStyle/>
          <a:p>
            <a:r>
              <a:rPr lang="en-US" sz="3200" dirty="0"/>
              <a:t>What are EBP?</a:t>
            </a:r>
          </a:p>
        </p:txBody>
      </p:sp>
      <p:graphicFrame>
        <p:nvGraphicFramePr>
          <p:cNvPr id="10" name="Diagram 9">
            <a:extLst>
              <a:ext uri="{FF2B5EF4-FFF2-40B4-BE49-F238E27FC236}">
                <a16:creationId xmlns:a16="http://schemas.microsoft.com/office/drawing/2014/main" id="{2137FFF1-8572-1978-C39F-93ACCE9CE1AA}"/>
              </a:ext>
            </a:extLst>
          </p:cNvPr>
          <p:cNvGraphicFramePr/>
          <p:nvPr>
            <p:extLst>
              <p:ext uri="{D42A27DB-BD31-4B8C-83A1-F6EECF244321}">
                <p14:modId xmlns:p14="http://schemas.microsoft.com/office/powerpoint/2010/main" val="1820024817"/>
              </p:ext>
            </p:extLst>
          </p:nvPr>
        </p:nvGraphicFramePr>
        <p:xfrm>
          <a:off x="1941442" y="-757950"/>
          <a:ext cx="8086035" cy="541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72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95B69A0-7784-485B-A0DF-9108161667D0}"/>
              </a:ext>
            </a:extLst>
          </p:cNvPr>
          <p:cNvSpPr/>
          <p:nvPr/>
        </p:nvSpPr>
        <p:spPr>
          <a:xfrm>
            <a:off x="2837112" y="5786455"/>
            <a:ext cx="6178924" cy="988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E9EB7-AD61-4488-B018-D68CD8A5C376}"/>
              </a:ext>
            </a:extLst>
          </p:cNvPr>
          <p:cNvSpPr>
            <a:spLocks noGrp="1"/>
          </p:cNvSpPr>
          <p:nvPr>
            <p:ph type="title"/>
          </p:nvPr>
        </p:nvSpPr>
        <p:spPr>
          <a:xfrm>
            <a:off x="1276304" y="235054"/>
            <a:ext cx="10267996" cy="967627"/>
          </a:xfrm>
        </p:spPr>
        <p:txBody>
          <a:bodyPr>
            <a:normAutofit/>
          </a:bodyPr>
          <a:lstStyle/>
          <a:p>
            <a:r>
              <a:rPr lang="en-US" sz="4400" dirty="0">
                <a:solidFill>
                  <a:schemeClr val="bg1"/>
                </a:solidFill>
              </a:rPr>
              <a:t>What are enhanced barrier precautions (EBP)?</a:t>
            </a:r>
          </a:p>
        </p:txBody>
      </p:sp>
      <p:sp>
        <p:nvSpPr>
          <p:cNvPr id="4" name="TextBox 3">
            <a:extLst>
              <a:ext uri="{FF2B5EF4-FFF2-40B4-BE49-F238E27FC236}">
                <a16:creationId xmlns:a16="http://schemas.microsoft.com/office/drawing/2014/main" id="{76476101-B2B8-4462-AEB3-0E6C75C1131D}"/>
              </a:ext>
            </a:extLst>
          </p:cNvPr>
          <p:cNvSpPr txBox="1"/>
          <p:nvPr/>
        </p:nvSpPr>
        <p:spPr>
          <a:xfrm>
            <a:off x="116395" y="1078848"/>
            <a:ext cx="11707524"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EBP expands the use of PPE beyond situations in which exposure to blood and body fluids is anticipated.</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EBP falls </a:t>
            </a:r>
            <a:r>
              <a:rPr lang="en-US" sz="2400" u="sng" dirty="0">
                <a:solidFill>
                  <a:schemeClr val="bg1"/>
                </a:solidFill>
              </a:rPr>
              <a:t>between</a:t>
            </a:r>
            <a:r>
              <a:rPr lang="en-US" sz="2400" dirty="0">
                <a:solidFill>
                  <a:schemeClr val="bg1"/>
                </a:solidFill>
              </a:rPr>
              <a:t> standard precautions and contact precautions on the continuum of care.</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EBP requires the use of gown and gloves </a:t>
            </a:r>
            <a:r>
              <a:rPr lang="en-US" sz="2400" b="1" i="1" dirty="0">
                <a:solidFill>
                  <a:schemeClr val="bg1"/>
                </a:solidFill>
              </a:rPr>
              <a:t>when performing high-contact resident care activities.</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Gown and gloves are not required when NOT performing a high contact activity.</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EBP offers better protection for the resident (prevention of colonization or infection).</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Intended to be used during the resident’s entire stay (or until wound heals or medical device is removed).</a:t>
            </a:r>
          </a:p>
        </p:txBody>
      </p:sp>
      <p:cxnSp>
        <p:nvCxnSpPr>
          <p:cNvPr id="8" name="Connector: Elbow 7">
            <a:extLst>
              <a:ext uri="{FF2B5EF4-FFF2-40B4-BE49-F238E27FC236}">
                <a16:creationId xmlns:a16="http://schemas.microsoft.com/office/drawing/2014/main" id="{C9FCB99B-FC6A-48C0-A3B3-6F4F856C7F64}"/>
              </a:ext>
            </a:extLst>
          </p:cNvPr>
          <p:cNvCxnSpPr>
            <a:cxnSpLocks/>
          </p:cNvCxnSpPr>
          <p:nvPr/>
        </p:nvCxnSpPr>
        <p:spPr>
          <a:xfrm>
            <a:off x="3526274" y="6627698"/>
            <a:ext cx="4935070" cy="12700"/>
          </a:xfrm>
          <a:prstGeom prst="bentConnector3">
            <a:avLst/>
          </a:prstGeom>
          <a:ln w="635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8A22FA6-1F3D-4603-9D10-866477A8909F}"/>
              </a:ext>
            </a:extLst>
          </p:cNvPr>
          <p:cNvSpPr txBox="1"/>
          <p:nvPr/>
        </p:nvSpPr>
        <p:spPr>
          <a:xfrm>
            <a:off x="5097776" y="5852077"/>
            <a:ext cx="1879232" cy="646331"/>
          </a:xfrm>
          <a:prstGeom prst="rect">
            <a:avLst/>
          </a:prstGeom>
          <a:noFill/>
        </p:spPr>
        <p:txBody>
          <a:bodyPr wrap="square" rtlCol="0">
            <a:spAutoFit/>
          </a:bodyPr>
          <a:lstStyle/>
          <a:p>
            <a:pPr algn="ctr"/>
            <a:r>
              <a:rPr lang="en-US" dirty="0">
                <a:solidFill>
                  <a:schemeClr val="bg1"/>
                </a:solidFill>
              </a:rPr>
              <a:t>Enhanced Barrier</a:t>
            </a:r>
          </a:p>
          <a:p>
            <a:pPr algn="ctr"/>
            <a:r>
              <a:rPr lang="en-US" dirty="0">
                <a:solidFill>
                  <a:schemeClr val="bg1"/>
                </a:solidFill>
              </a:rPr>
              <a:t>Precautions</a:t>
            </a:r>
          </a:p>
        </p:txBody>
      </p:sp>
      <p:sp>
        <p:nvSpPr>
          <p:cNvPr id="13" name="TextBox 12">
            <a:extLst>
              <a:ext uri="{FF2B5EF4-FFF2-40B4-BE49-F238E27FC236}">
                <a16:creationId xmlns:a16="http://schemas.microsoft.com/office/drawing/2014/main" id="{A1813A6A-9F7A-4E75-9D9A-DDF51ECCD716}"/>
              </a:ext>
            </a:extLst>
          </p:cNvPr>
          <p:cNvSpPr txBox="1"/>
          <p:nvPr/>
        </p:nvSpPr>
        <p:spPr>
          <a:xfrm>
            <a:off x="3050090" y="5891445"/>
            <a:ext cx="1215397" cy="646331"/>
          </a:xfrm>
          <a:prstGeom prst="rect">
            <a:avLst/>
          </a:prstGeom>
          <a:noFill/>
        </p:spPr>
        <p:txBody>
          <a:bodyPr wrap="none" rtlCol="0">
            <a:spAutoFit/>
          </a:bodyPr>
          <a:lstStyle/>
          <a:p>
            <a:pPr algn="ctr"/>
            <a:r>
              <a:rPr lang="en-US" dirty="0">
                <a:solidFill>
                  <a:schemeClr val="bg1"/>
                </a:solidFill>
              </a:rPr>
              <a:t>Standard</a:t>
            </a:r>
          </a:p>
          <a:p>
            <a:pPr algn="ctr"/>
            <a:r>
              <a:rPr lang="en-US" dirty="0">
                <a:solidFill>
                  <a:schemeClr val="bg1"/>
                </a:solidFill>
              </a:rPr>
              <a:t>Precautions</a:t>
            </a:r>
          </a:p>
        </p:txBody>
      </p:sp>
      <p:sp>
        <p:nvSpPr>
          <p:cNvPr id="14" name="TextBox 13">
            <a:extLst>
              <a:ext uri="{FF2B5EF4-FFF2-40B4-BE49-F238E27FC236}">
                <a16:creationId xmlns:a16="http://schemas.microsoft.com/office/drawing/2014/main" id="{6A2A6BE3-42B6-41E1-8716-D3BFFD6CE978}"/>
              </a:ext>
            </a:extLst>
          </p:cNvPr>
          <p:cNvSpPr txBox="1"/>
          <p:nvPr/>
        </p:nvSpPr>
        <p:spPr>
          <a:xfrm>
            <a:off x="7388823" y="5855991"/>
            <a:ext cx="1215397" cy="646331"/>
          </a:xfrm>
          <a:prstGeom prst="rect">
            <a:avLst/>
          </a:prstGeom>
          <a:noFill/>
        </p:spPr>
        <p:txBody>
          <a:bodyPr wrap="none" rtlCol="0">
            <a:spAutoFit/>
          </a:bodyPr>
          <a:lstStyle/>
          <a:p>
            <a:pPr algn="ctr"/>
            <a:r>
              <a:rPr lang="en-US" dirty="0">
                <a:solidFill>
                  <a:schemeClr val="bg1"/>
                </a:solidFill>
              </a:rPr>
              <a:t>Contact </a:t>
            </a:r>
          </a:p>
          <a:p>
            <a:pPr algn="ctr"/>
            <a:r>
              <a:rPr lang="en-US" dirty="0">
                <a:solidFill>
                  <a:schemeClr val="bg1"/>
                </a:solidFill>
              </a:rPr>
              <a:t>Precautions</a:t>
            </a:r>
          </a:p>
        </p:txBody>
      </p:sp>
      <p:sp>
        <p:nvSpPr>
          <p:cNvPr id="15" name="Oval 14">
            <a:extLst>
              <a:ext uri="{FF2B5EF4-FFF2-40B4-BE49-F238E27FC236}">
                <a16:creationId xmlns:a16="http://schemas.microsoft.com/office/drawing/2014/main" id="{BDC3F3A6-F2D0-4512-8333-9D03E3001611}"/>
              </a:ext>
            </a:extLst>
          </p:cNvPr>
          <p:cNvSpPr/>
          <p:nvPr/>
        </p:nvSpPr>
        <p:spPr>
          <a:xfrm>
            <a:off x="5970157" y="6563077"/>
            <a:ext cx="134471" cy="154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782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377B-2557-46CB-BD2A-2B8B2BE8BF33}"/>
              </a:ext>
            </a:extLst>
          </p:cNvPr>
          <p:cNvSpPr>
            <a:spLocks noGrp="1"/>
          </p:cNvSpPr>
          <p:nvPr>
            <p:ph type="title"/>
          </p:nvPr>
        </p:nvSpPr>
        <p:spPr>
          <a:xfrm>
            <a:off x="1024128" y="66097"/>
            <a:ext cx="9720072" cy="1499616"/>
          </a:xfrm>
        </p:spPr>
        <p:txBody>
          <a:bodyPr>
            <a:normAutofit/>
          </a:bodyPr>
          <a:lstStyle/>
          <a:p>
            <a:r>
              <a:rPr lang="en-US" sz="4400" dirty="0">
                <a:solidFill>
                  <a:schemeClr val="bg1"/>
                </a:solidFill>
              </a:rPr>
              <a:t>What are High-contact resident care activities</a:t>
            </a:r>
          </a:p>
        </p:txBody>
      </p:sp>
      <p:sp>
        <p:nvSpPr>
          <p:cNvPr id="3" name="TextBox 2">
            <a:extLst>
              <a:ext uri="{FF2B5EF4-FFF2-40B4-BE49-F238E27FC236}">
                <a16:creationId xmlns:a16="http://schemas.microsoft.com/office/drawing/2014/main" id="{1B6AAE18-85A6-E415-DE82-2B75DA6687FC}"/>
              </a:ext>
            </a:extLst>
          </p:cNvPr>
          <p:cNvSpPr txBox="1"/>
          <p:nvPr/>
        </p:nvSpPr>
        <p:spPr>
          <a:xfrm>
            <a:off x="837803" y="2075921"/>
            <a:ext cx="109728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Dressing</a:t>
            </a:r>
          </a:p>
          <a:p>
            <a:pPr marL="342900" indent="-342900">
              <a:buFont typeface="Arial" panose="020B0604020202020204" pitchFamily="34" charset="0"/>
              <a:buChar char="•"/>
            </a:pPr>
            <a:r>
              <a:rPr lang="en-US" sz="2400" dirty="0">
                <a:solidFill>
                  <a:schemeClr val="bg1"/>
                </a:solidFill>
              </a:rPr>
              <a:t>Bathing or showering</a:t>
            </a:r>
          </a:p>
          <a:p>
            <a:pPr marL="342900" indent="-342900">
              <a:buFont typeface="Arial" panose="020B0604020202020204" pitchFamily="34" charset="0"/>
              <a:buChar char="•"/>
            </a:pPr>
            <a:r>
              <a:rPr lang="en-US" sz="2400" dirty="0">
                <a:solidFill>
                  <a:schemeClr val="bg1"/>
                </a:solidFill>
              </a:rPr>
              <a:t>Transferring</a:t>
            </a:r>
          </a:p>
          <a:p>
            <a:pPr marL="342900" indent="-342900">
              <a:buFont typeface="Arial" panose="020B0604020202020204" pitchFamily="34" charset="0"/>
              <a:buChar char="•"/>
            </a:pPr>
            <a:r>
              <a:rPr lang="en-US" sz="2400" dirty="0">
                <a:solidFill>
                  <a:schemeClr val="bg1"/>
                </a:solidFill>
              </a:rPr>
              <a:t>Providing hygiene</a:t>
            </a:r>
          </a:p>
          <a:p>
            <a:pPr marL="342900" indent="-342900">
              <a:buFont typeface="Arial" panose="020B0604020202020204" pitchFamily="34" charset="0"/>
              <a:buChar char="•"/>
            </a:pPr>
            <a:r>
              <a:rPr lang="en-US" sz="2400" dirty="0">
                <a:solidFill>
                  <a:schemeClr val="bg1"/>
                </a:solidFill>
              </a:rPr>
              <a:t>Changing linens</a:t>
            </a:r>
          </a:p>
          <a:p>
            <a:pPr marL="342900" indent="-342900">
              <a:buFont typeface="Arial" panose="020B0604020202020204" pitchFamily="34" charset="0"/>
              <a:buChar char="•"/>
            </a:pPr>
            <a:r>
              <a:rPr lang="en-US" sz="2400" dirty="0">
                <a:solidFill>
                  <a:schemeClr val="bg1"/>
                </a:solidFill>
              </a:rPr>
              <a:t>Changing briefs or assisting with toileting</a:t>
            </a:r>
          </a:p>
          <a:p>
            <a:pPr marL="342900" indent="-342900">
              <a:buFont typeface="Arial" panose="020B0604020202020204" pitchFamily="34" charset="0"/>
              <a:buChar char="•"/>
            </a:pPr>
            <a:r>
              <a:rPr lang="en-US" sz="2400" dirty="0">
                <a:solidFill>
                  <a:schemeClr val="bg1"/>
                </a:solidFill>
              </a:rPr>
              <a:t>Device care or use (urinary catheters, feeding tubes, tracheostomy/ventilator, central lines)</a:t>
            </a:r>
          </a:p>
          <a:p>
            <a:pPr marL="342900" indent="-342900">
              <a:buFont typeface="Arial" panose="020B0604020202020204" pitchFamily="34" charset="0"/>
              <a:buChar char="•"/>
            </a:pPr>
            <a:r>
              <a:rPr lang="en-US" sz="2400" dirty="0">
                <a:solidFill>
                  <a:schemeClr val="bg1"/>
                </a:solidFill>
              </a:rPr>
              <a:t>Wound care (requiring a dressing)</a:t>
            </a:r>
          </a:p>
        </p:txBody>
      </p:sp>
    </p:spTree>
    <p:extLst>
      <p:ext uri="{BB962C8B-B14F-4D97-AF65-F5344CB8AC3E}">
        <p14:creationId xmlns:p14="http://schemas.microsoft.com/office/powerpoint/2010/main" val="269318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5AD0-3C7A-4A5D-B97F-C4CB7B16E27B}"/>
              </a:ext>
            </a:extLst>
          </p:cNvPr>
          <p:cNvSpPr>
            <a:spLocks noGrp="1"/>
          </p:cNvSpPr>
          <p:nvPr>
            <p:ph type="title"/>
          </p:nvPr>
        </p:nvSpPr>
        <p:spPr>
          <a:xfrm>
            <a:off x="358497" y="157682"/>
            <a:ext cx="9370449" cy="1737360"/>
          </a:xfrm>
        </p:spPr>
        <p:txBody>
          <a:bodyPr/>
          <a:lstStyle/>
          <a:p>
            <a:r>
              <a:rPr lang="en-US" dirty="0">
                <a:solidFill>
                  <a:schemeClr val="bg1"/>
                </a:solidFill>
              </a:rPr>
              <a:t>Enhanced barrier precautions--</a:t>
            </a:r>
            <a:br>
              <a:rPr lang="en-US" dirty="0">
                <a:solidFill>
                  <a:schemeClr val="bg1"/>
                </a:solidFill>
              </a:rPr>
            </a:br>
            <a:r>
              <a:rPr lang="en-US" dirty="0">
                <a:solidFill>
                  <a:schemeClr val="bg1"/>
                </a:solidFill>
              </a:rPr>
              <a:t>what’s required?  </a:t>
            </a:r>
            <a:br>
              <a:rPr lang="en-US" dirty="0">
                <a:solidFill>
                  <a:schemeClr val="bg1"/>
                </a:solidFill>
              </a:rPr>
            </a:br>
            <a:endParaRPr lang="en-US" dirty="0">
              <a:solidFill>
                <a:schemeClr val="bg1"/>
              </a:solidFill>
            </a:endParaRPr>
          </a:p>
        </p:txBody>
      </p:sp>
      <p:sp>
        <p:nvSpPr>
          <p:cNvPr id="9" name="TextBox 8">
            <a:extLst>
              <a:ext uri="{FF2B5EF4-FFF2-40B4-BE49-F238E27FC236}">
                <a16:creationId xmlns:a16="http://schemas.microsoft.com/office/drawing/2014/main" id="{0F52AE11-3EAF-4851-BEBE-648EA96219E2}"/>
              </a:ext>
            </a:extLst>
          </p:cNvPr>
          <p:cNvSpPr txBox="1"/>
          <p:nvPr/>
        </p:nvSpPr>
        <p:spPr>
          <a:xfrm>
            <a:off x="549965" y="6195391"/>
            <a:ext cx="11336547" cy="400110"/>
          </a:xfrm>
          <a:prstGeom prst="rect">
            <a:avLst/>
          </a:prstGeom>
          <a:solidFill>
            <a:srgbClr val="FFC000"/>
          </a:solidFill>
          <a:ln w="31750">
            <a:solidFill>
              <a:schemeClr val="bg1"/>
            </a:solidFill>
          </a:ln>
        </p:spPr>
        <p:txBody>
          <a:bodyPr wrap="square" rtlCol="0">
            <a:spAutoFit/>
          </a:bodyPr>
          <a:lstStyle/>
          <a:p>
            <a:pPr algn="ctr"/>
            <a:r>
              <a:rPr lang="en-US" sz="2000" b="1" dirty="0">
                <a:solidFill>
                  <a:schemeClr val="bg1"/>
                </a:solidFill>
              </a:rPr>
              <a:t>We are trying to prevent the transfer of organisms to staff hands and clothing</a:t>
            </a:r>
            <a:r>
              <a:rPr lang="en-US" sz="2000" dirty="0">
                <a:solidFill>
                  <a:schemeClr val="bg1"/>
                </a:solidFill>
              </a:rPr>
              <a:t>.</a:t>
            </a:r>
          </a:p>
        </p:txBody>
      </p:sp>
      <p:graphicFrame>
        <p:nvGraphicFramePr>
          <p:cNvPr id="3" name="Table 3">
            <a:extLst>
              <a:ext uri="{FF2B5EF4-FFF2-40B4-BE49-F238E27FC236}">
                <a16:creationId xmlns:a16="http://schemas.microsoft.com/office/drawing/2014/main" id="{1B46DC71-3549-A955-12FD-26D3A25944FE}"/>
              </a:ext>
            </a:extLst>
          </p:cNvPr>
          <p:cNvGraphicFramePr>
            <a:graphicFrameLocks noGrp="1"/>
          </p:cNvGraphicFramePr>
          <p:nvPr>
            <p:extLst>
              <p:ext uri="{D42A27DB-BD31-4B8C-83A1-F6EECF244321}">
                <p14:modId xmlns:p14="http://schemas.microsoft.com/office/powerpoint/2010/main" val="151836664"/>
              </p:ext>
            </p:extLst>
          </p:nvPr>
        </p:nvGraphicFramePr>
        <p:xfrm>
          <a:off x="410817" y="1239078"/>
          <a:ext cx="11304902" cy="4677397"/>
        </p:xfrm>
        <a:graphic>
          <a:graphicData uri="http://schemas.openxmlformats.org/drawingml/2006/table">
            <a:tbl>
              <a:tblPr firstRow="1" bandRow="1">
                <a:tableStyleId>{5C22544A-7EE6-4342-B048-85BDC9FD1C3A}</a:tableStyleId>
              </a:tblPr>
              <a:tblGrid>
                <a:gridCol w="3551968">
                  <a:extLst>
                    <a:ext uri="{9D8B030D-6E8A-4147-A177-3AD203B41FA5}">
                      <a16:colId xmlns:a16="http://schemas.microsoft.com/office/drawing/2014/main" val="1060899603"/>
                    </a:ext>
                  </a:extLst>
                </a:gridCol>
                <a:gridCol w="3876482">
                  <a:extLst>
                    <a:ext uri="{9D8B030D-6E8A-4147-A177-3AD203B41FA5}">
                      <a16:colId xmlns:a16="http://schemas.microsoft.com/office/drawing/2014/main" val="2628979253"/>
                    </a:ext>
                  </a:extLst>
                </a:gridCol>
                <a:gridCol w="3876452">
                  <a:extLst>
                    <a:ext uri="{9D8B030D-6E8A-4147-A177-3AD203B41FA5}">
                      <a16:colId xmlns:a16="http://schemas.microsoft.com/office/drawing/2014/main" val="4265445948"/>
                    </a:ext>
                  </a:extLst>
                </a:gridCol>
              </a:tblGrid>
              <a:tr h="500635">
                <a:tc gridSpan="3">
                  <a:txBody>
                    <a:bodyPr/>
                    <a:lstStyle/>
                    <a:p>
                      <a:pPr algn="ctr"/>
                      <a:r>
                        <a:rPr lang="en-US" sz="2000" dirty="0">
                          <a:solidFill>
                            <a:schemeClr val="bg1"/>
                          </a:solidFill>
                        </a:rPr>
                        <a:t>Enhanced Barrier Precautions (EBP)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31121033"/>
                  </a:ext>
                </a:extLst>
              </a:tr>
              <a:tr h="1165215">
                <a:tc>
                  <a:txBody>
                    <a:bodyPr/>
                    <a:lstStyle/>
                    <a:p>
                      <a:r>
                        <a:rPr lang="en-US" sz="1400" b="1" i="0" dirty="0"/>
                        <a:t>Signage</a:t>
                      </a:r>
                    </a:p>
                    <a:p>
                      <a:endParaRPr lang="en-US" sz="1400" b="1" i="0" dirty="0"/>
                    </a:p>
                  </a:txBody>
                  <a:tcPr/>
                </a:tc>
                <a:tc>
                  <a:txBody>
                    <a:bodyPr/>
                    <a:lstStyle/>
                    <a:p>
                      <a:r>
                        <a:rPr lang="en-US" sz="1400" b="1" i="0" dirty="0"/>
                        <a:t>Post on doorframe and above bed if resides in </a:t>
                      </a:r>
                    </a:p>
                    <a:p>
                      <a:r>
                        <a:rPr lang="en-US" sz="1400" b="1" i="0" dirty="0"/>
                        <a:t>multi-occupancy room</a:t>
                      </a:r>
                    </a:p>
                    <a:p>
                      <a:endParaRPr lang="en-US" sz="1400" b="1" i="0" dirty="0"/>
                    </a:p>
                    <a:p>
                      <a:endParaRPr lang="en-US" sz="1400" b="1" i="0" dirty="0"/>
                    </a:p>
                    <a:p>
                      <a:endParaRPr lang="en-US" sz="1400" b="1" i="0" dirty="0"/>
                    </a:p>
                  </a:txBody>
                  <a:tcPr/>
                </a:tc>
                <a:tc>
                  <a:txBody>
                    <a:bodyPr/>
                    <a:lstStyle/>
                    <a:p>
                      <a:endParaRPr lang="en-US" dirty="0"/>
                    </a:p>
                  </a:txBody>
                  <a:tcPr/>
                </a:tc>
                <a:extLst>
                  <a:ext uri="{0D108BD9-81ED-4DB2-BD59-A6C34878D82A}">
                    <a16:rowId xmlns:a16="http://schemas.microsoft.com/office/drawing/2014/main" val="3054568915"/>
                  </a:ext>
                </a:extLst>
              </a:tr>
              <a:tr h="813705">
                <a:tc>
                  <a:txBody>
                    <a:bodyPr/>
                    <a:lstStyle/>
                    <a:p>
                      <a:r>
                        <a:rPr lang="en-US" sz="1400" b="1" i="0" dirty="0"/>
                        <a:t>Hand hygiene</a:t>
                      </a:r>
                    </a:p>
                    <a:p>
                      <a:endParaRPr lang="en-US" sz="1400" b="1" i="0" dirty="0"/>
                    </a:p>
                  </a:txBody>
                  <a:tcPr/>
                </a:tc>
                <a:tc>
                  <a:txBody>
                    <a:bodyPr/>
                    <a:lstStyle/>
                    <a:p>
                      <a:r>
                        <a:rPr lang="en-US" sz="1400" b="1" i="0" dirty="0"/>
                        <a:t>Hand hygiene </a:t>
                      </a:r>
                    </a:p>
                    <a:p>
                      <a:r>
                        <a:rPr lang="en-US" sz="1400" b="1" i="0" dirty="0"/>
                        <a:t>EVERY TIME</a:t>
                      </a:r>
                    </a:p>
                    <a:p>
                      <a:endParaRPr lang="en-US" sz="1400" b="1" i="0" dirty="0"/>
                    </a:p>
                  </a:txBody>
                  <a:tcPr/>
                </a:tc>
                <a:tc>
                  <a:txBody>
                    <a:bodyPr/>
                    <a:lstStyle/>
                    <a:p>
                      <a:endParaRPr lang="en-US" dirty="0"/>
                    </a:p>
                  </a:txBody>
                  <a:tcPr/>
                </a:tc>
                <a:extLst>
                  <a:ext uri="{0D108BD9-81ED-4DB2-BD59-A6C34878D82A}">
                    <a16:rowId xmlns:a16="http://schemas.microsoft.com/office/drawing/2014/main" val="3637951346"/>
                  </a:ext>
                </a:extLst>
              </a:tr>
              <a:tr h="864371">
                <a:tc>
                  <a:txBody>
                    <a:bodyPr/>
                    <a:lstStyle/>
                    <a:p>
                      <a:r>
                        <a:rPr lang="en-US" sz="1400" b="1" i="0" dirty="0"/>
                        <a:t>Personal Protective Equipment </a:t>
                      </a:r>
                    </a:p>
                    <a:p>
                      <a:endParaRPr lang="en-US" sz="1400" b="1" i="0" dirty="0"/>
                    </a:p>
                  </a:txBody>
                  <a:tcPr/>
                </a:tc>
                <a:tc>
                  <a:txBody>
                    <a:bodyPr/>
                    <a:lstStyle/>
                    <a:p>
                      <a:r>
                        <a:rPr lang="en-US" sz="1400" b="1" i="0" dirty="0"/>
                        <a:t>Gown and gloves EVERY TIME </a:t>
                      </a:r>
                    </a:p>
                    <a:p>
                      <a:r>
                        <a:rPr lang="en-US" sz="1400" b="1" i="0" dirty="0"/>
                        <a:t>with high-contact activities</a:t>
                      </a:r>
                    </a:p>
                    <a:p>
                      <a:endParaRPr lang="en-US" sz="1400" b="1" i="0" dirty="0"/>
                    </a:p>
                  </a:txBody>
                  <a:tcPr/>
                </a:tc>
                <a:tc>
                  <a:txBody>
                    <a:bodyPr/>
                    <a:lstStyle/>
                    <a:p>
                      <a:endParaRPr lang="en-US" dirty="0"/>
                    </a:p>
                  </a:txBody>
                  <a:tcPr/>
                </a:tc>
                <a:extLst>
                  <a:ext uri="{0D108BD9-81ED-4DB2-BD59-A6C34878D82A}">
                    <a16:rowId xmlns:a16="http://schemas.microsoft.com/office/drawing/2014/main" val="779530697"/>
                  </a:ext>
                </a:extLst>
              </a:tr>
              <a:tr h="510326">
                <a:tc>
                  <a:txBody>
                    <a:bodyPr/>
                    <a:lstStyle/>
                    <a:p>
                      <a:r>
                        <a:rPr lang="en-US" sz="1400" b="1" i="0" dirty="0"/>
                        <a:t>Communal Dining and Group Activities</a:t>
                      </a:r>
                    </a:p>
                  </a:txBody>
                  <a:tcPr/>
                </a:tc>
                <a:tc>
                  <a:txBody>
                    <a:bodyPr/>
                    <a:lstStyle/>
                    <a:p>
                      <a:r>
                        <a:rPr lang="en-US" sz="1400" b="1" i="0" dirty="0"/>
                        <a:t>May Participate </a:t>
                      </a:r>
                    </a:p>
                  </a:txBody>
                  <a:tcPr/>
                </a:tc>
                <a:tc>
                  <a:txBody>
                    <a:bodyPr/>
                    <a:lstStyle/>
                    <a:p>
                      <a:endParaRPr lang="en-US" dirty="0"/>
                    </a:p>
                  </a:txBody>
                  <a:tcPr/>
                </a:tc>
                <a:extLst>
                  <a:ext uri="{0D108BD9-81ED-4DB2-BD59-A6C34878D82A}">
                    <a16:rowId xmlns:a16="http://schemas.microsoft.com/office/drawing/2014/main" val="1280071971"/>
                  </a:ext>
                </a:extLst>
              </a:tr>
              <a:tr h="823145">
                <a:tc>
                  <a:txBody>
                    <a:bodyPr/>
                    <a:lstStyle/>
                    <a:p>
                      <a:r>
                        <a:rPr lang="en-US" sz="1400" b="1" i="0" dirty="0"/>
                        <a:t>Private or Single room</a:t>
                      </a:r>
                    </a:p>
                  </a:txBody>
                  <a:tcPr/>
                </a:tc>
                <a:tc>
                  <a:txBody>
                    <a:bodyPr/>
                    <a:lstStyle/>
                    <a:p>
                      <a:r>
                        <a:rPr lang="en-US" sz="1400" b="1" i="0" dirty="0"/>
                        <a:t>Not required</a:t>
                      </a:r>
                    </a:p>
                  </a:txBody>
                  <a:tcPr/>
                </a:tc>
                <a:tc>
                  <a:txBody>
                    <a:bodyPr/>
                    <a:lstStyle/>
                    <a:p>
                      <a:endParaRPr lang="en-US" b="1" dirty="0"/>
                    </a:p>
                  </a:txBody>
                  <a:tcPr/>
                </a:tc>
                <a:extLst>
                  <a:ext uri="{0D108BD9-81ED-4DB2-BD59-A6C34878D82A}">
                    <a16:rowId xmlns:a16="http://schemas.microsoft.com/office/drawing/2014/main" val="4246692332"/>
                  </a:ext>
                </a:extLst>
              </a:tr>
            </a:tbl>
          </a:graphicData>
        </a:graphic>
      </p:graphicFrame>
      <p:pic>
        <p:nvPicPr>
          <p:cNvPr id="4" name="Picture 3">
            <a:extLst>
              <a:ext uri="{FF2B5EF4-FFF2-40B4-BE49-F238E27FC236}">
                <a16:creationId xmlns:a16="http://schemas.microsoft.com/office/drawing/2014/main" id="{7FEC0F2F-8FAD-A3BC-ED26-A92CCFD11D5F}"/>
              </a:ext>
            </a:extLst>
          </p:cNvPr>
          <p:cNvPicPr>
            <a:picLocks noChangeAspect="1"/>
          </p:cNvPicPr>
          <p:nvPr/>
        </p:nvPicPr>
        <p:blipFill>
          <a:blip r:embed="rId3"/>
          <a:stretch>
            <a:fillRect/>
          </a:stretch>
        </p:blipFill>
        <p:spPr>
          <a:xfrm>
            <a:off x="9312915" y="2954673"/>
            <a:ext cx="816070" cy="816070"/>
          </a:xfrm>
          <a:prstGeom prst="rect">
            <a:avLst/>
          </a:prstGeom>
        </p:spPr>
      </p:pic>
      <p:pic>
        <p:nvPicPr>
          <p:cNvPr id="13" name="Picture 12">
            <a:extLst>
              <a:ext uri="{FF2B5EF4-FFF2-40B4-BE49-F238E27FC236}">
                <a16:creationId xmlns:a16="http://schemas.microsoft.com/office/drawing/2014/main" id="{19898648-B2AE-1C07-A2C4-EEC9D86FA2E5}"/>
              </a:ext>
            </a:extLst>
          </p:cNvPr>
          <p:cNvPicPr>
            <a:picLocks noChangeAspect="1"/>
          </p:cNvPicPr>
          <p:nvPr/>
        </p:nvPicPr>
        <p:blipFill>
          <a:blip r:embed="rId4"/>
          <a:stretch>
            <a:fillRect/>
          </a:stretch>
        </p:blipFill>
        <p:spPr>
          <a:xfrm>
            <a:off x="10595911" y="3770743"/>
            <a:ext cx="1119809" cy="876372"/>
          </a:xfrm>
          <a:prstGeom prst="rect">
            <a:avLst/>
          </a:prstGeom>
        </p:spPr>
      </p:pic>
      <p:pic>
        <p:nvPicPr>
          <p:cNvPr id="14" name="Picture 13">
            <a:extLst>
              <a:ext uri="{FF2B5EF4-FFF2-40B4-BE49-F238E27FC236}">
                <a16:creationId xmlns:a16="http://schemas.microsoft.com/office/drawing/2014/main" id="{C58C51C2-419A-5BD5-6838-966095DC6AA4}"/>
              </a:ext>
            </a:extLst>
          </p:cNvPr>
          <p:cNvPicPr>
            <a:picLocks noChangeAspect="1"/>
          </p:cNvPicPr>
          <p:nvPr/>
        </p:nvPicPr>
        <p:blipFill>
          <a:blip r:embed="rId5"/>
          <a:stretch>
            <a:fillRect/>
          </a:stretch>
        </p:blipFill>
        <p:spPr>
          <a:xfrm>
            <a:off x="7896981" y="1767979"/>
            <a:ext cx="904695" cy="1186694"/>
          </a:xfrm>
          <a:prstGeom prst="rect">
            <a:avLst/>
          </a:prstGeom>
        </p:spPr>
      </p:pic>
      <p:sp>
        <p:nvSpPr>
          <p:cNvPr id="15" name="TextBox 14">
            <a:extLst>
              <a:ext uri="{FF2B5EF4-FFF2-40B4-BE49-F238E27FC236}">
                <a16:creationId xmlns:a16="http://schemas.microsoft.com/office/drawing/2014/main" id="{DE53236B-AF48-109F-1E7D-17AA289D6CF2}"/>
              </a:ext>
            </a:extLst>
          </p:cNvPr>
          <p:cNvSpPr txBox="1"/>
          <p:nvPr/>
        </p:nvSpPr>
        <p:spPr>
          <a:xfrm>
            <a:off x="7485681" y="98216"/>
            <a:ext cx="3758339" cy="1077218"/>
          </a:xfrm>
          <a:prstGeom prst="rect">
            <a:avLst/>
          </a:prstGeom>
          <a:solidFill>
            <a:srgbClr val="FFC000"/>
          </a:solidFill>
          <a:ln w="31750">
            <a:solidFill>
              <a:schemeClr val="bg1"/>
            </a:solidFill>
          </a:ln>
        </p:spPr>
        <p:txBody>
          <a:bodyPr wrap="square" rtlCol="0">
            <a:spAutoFit/>
          </a:bodyPr>
          <a:lstStyle/>
          <a:p>
            <a:pPr algn="ctr"/>
            <a:r>
              <a:rPr lang="en-US" sz="1600" b="1" dirty="0">
                <a:solidFill>
                  <a:schemeClr val="bg1"/>
                </a:solidFill>
              </a:rPr>
              <a:t>INTENDED TO BE USED FOR THE </a:t>
            </a:r>
          </a:p>
          <a:p>
            <a:pPr algn="ctr"/>
            <a:r>
              <a:rPr lang="en-US" sz="1600" b="1" dirty="0">
                <a:solidFill>
                  <a:schemeClr val="bg1"/>
                </a:solidFill>
              </a:rPr>
              <a:t>RESIDENT’S ENTIRE LENGTH OF STAY or UNTIL THE WOUND HAS HEALED OR THE DEVICE IS REMOVED</a:t>
            </a:r>
          </a:p>
        </p:txBody>
      </p:sp>
    </p:spTree>
    <p:extLst>
      <p:ext uri="{BB962C8B-B14F-4D97-AF65-F5344CB8AC3E}">
        <p14:creationId xmlns:p14="http://schemas.microsoft.com/office/powerpoint/2010/main" val="2435262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B3DA-BC98-92C1-C8CA-F09681A3FCED}"/>
              </a:ext>
            </a:extLst>
          </p:cNvPr>
          <p:cNvSpPr>
            <a:spLocks noGrp="1"/>
          </p:cNvSpPr>
          <p:nvPr>
            <p:ph type="title"/>
          </p:nvPr>
        </p:nvSpPr>
        <p:spPr/>
        <p:txBody>
          <a:bodyPr/>
          <a:lstStyle/>
          <a:p>
            <a:r>
              <a:rPr lang="en-US" dirty="0"/>
              <a:t>Contact precautions (CP)</a:t>
            </a:r>
          </a:p>
        </p:txBody>
      </p:sp>
      <p:sp>
        <p:nvSpPr>
          <p:cNvPr id="3" name="Text Placeholder 2">
            <a:extLst>
              <a:ext uri="{FF2B5EF4-FFF2-40B4-BE49-F238E27FC236}">
                <a16:creationId xmlns:a16="http://schemas.microsoft.com/office/drawing/2014/main" id="{6D24C63F-0E56-89CE-900F-04758459DC83}"/>
              </a:ext>
            </a:extLst>
          </p:cNvPr>
          <p:cNvSpPr>
            <a:spLocks noGrp="1"/>
          </p:cNvSpPr>
          <p:nvPr>
            <p:ph type="body" idx="1"/>
          </p:nvPr>
        </p:nvSpPr>
        <p:spPr/>
        <p:txBody>
          <a:bodyPr/>
          <a:lstStyle/>
          <a:p>
            <a:r>
              <a:rPr lang="en-US" dirty="0"/>
              <a:t>What are CP?</a:t>
            </a:r>
          </a:p>
        </p:txBody>
      </p:sp>
      <p:graphicFrame>
        <p:nvGraphicFramePr>
          <p:cNvPr id="4" name="Diagram 3">
            <a:extLst>
              <a:ext uri="{FF2B5EF4-FFF2-40B4-BE49-F238E27FC236}">
                <a16:creationId xmlns:a16="http://schemas.microsoft.com/office/drawing/2014/main" id="{49A81B2D-3AC2-DDC4-3F8D-08209B017555}"/>
              </a:ext>
            </a:extLst>
          </p:cNvPr>
          <p:cNvGraphicFramePr/>
          <p:nvPr>
            <p:extLst>
              <p:ext uri="{D42A27DB-BD31-4B8C-83A1-F6EECF244321}">
                <p14:modId xmlns:p14="http://schemas.microsoft.com/office/powerpoint/2010/main" val="966611581"/>
              </p:ext>
            </p:extLst>
          </p:nvPr>
        </p:nvGraphicFramePr>
        <p:xfrm>
          <a:off x="1941442" y="-757950"/>
          <a:ext cx="8086035" cy="541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24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9EB7-AD61-4488-B018-D68CD8A5C376}"/>
              </a:ext>
            </a:extLst>
          </p:cNvPr>
          <p:cNvSpPr>
            <a:spLocks noGrp="1"/>
          </p:cNvSpPr>
          <p:nvPr>
            <p:ph type="title"/>
          </p:nvPr>
        </p:nvSpPr>
        <p:spPr>
          <a:xfrm>
            <a:off x="533401" y="3429000"/>
            <a:ext cx="5413512" cy="4760175"/>
          </a:xfrm>
        </p:spPr>
        <p:txBody>
          <a:bodyPr>
            <a:normAutofit/>
          </a:bodyPr>
          <a:lstStyle/>
          <a:p>
            <a:r>
              <a:rPr lang="en-US" sz="4400" dirty="0">
                <a:solidFill>
                  <a:schemeClr val="bg1"/>
                </a:solidFill>
              </a:rPr>
              <a:t>“old”Contact precautions vs. “new” contact Precautions</a:t>
            </a:r>
          </a:p>
        </p:txBody>
      </p:sp>
      <p:pic>
        <p:nvPicPr>
          <p:cNvPr id="9" name="Picture 8">
            <a:extLst>
              <a:ext uri="{FF2B5EF4-FFF2-40B4-BE49-F238E27FC236}">
                <a16:creationId xmlns:a16="http://schemas.microsoft.com/office/drawing/2014/main" id="{82FE5E7D-81B2-A3F0-40A8-798108791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442" y="1086284"/>
            <a:ext cx="4992619" cy="4403559"/>
          </a:xfrm>
          <a:prstGeom prst="rect">
            <a:avLst/>
          </a:prstGeom>
        </p:spPr>
      </p:pic>
      <p:sp>
        <p:nvSpPr>
          <p:cNvPr id="10" name="TextBox 9">
            <a:extLst>
              <a:ext uri="{FF2B5EF4-FFF2-40B4-BE49-F238E27FC236}">
                <a16:creationId xmlns:a16="http://schemas.microsoft.com/office/drawing/2014/main" id="{5A7A6BFC-8932-1C24-842A-231FCDCA6691}"/>
              </a:ext>
            </a:extLst>
          </p:cNvPr>
          <p:cNvSpPr txBox="1"/>
          <p:nvPr/>
        </p:nvSpPr>
        <p:spPr>
          <a:xfrm>
            <a:off x="10071339" y="5437218"/>
            <a:ext cx="1471878" cy="261610"/>
          </a:xfrm>
          <a:prstGeom prst="rect">
            <a:avLst/>
          </a:prstGeom>
          <a:noFill/>
        </p:spPr>
        <p:txBody>
          <a:bodyPr wrap="none" rtlCol="0">
            <a:spAutoFit/>
          </a:bodyPr>
          <a:lstStyle/>
          <a:p>
            <a:r>
              <a:rPr lang="en-US" sz="1100" dirty="0"/>
              <a:t>Gracetruthwindsor.com</a:t>
            </a:r>
          </a:p>
        </p:txBody>
      </p:sp>
      <p:pic>
        <p:nvPicPr>
          <p:cNvPr id="13" name="Picture 12">
            <a:extLst>
              <a:ext uri="{FF2B5EF4-FFF2-40B4-BE49-F238E27FC236}">
                <a16:creationId xmlns:a16="http://schemas.microsoft.com/office/drawing/2014/main" id="{1B97268E-2212-C867-7FBA-87789DDB9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56" y="950082"/>
            <a:ext cx="2592324" cy="3354324"/>
          </a:xfrm>
          <a:prstGeom prst="rect">
            <a:avLst/>
          </a:prstGeom>
        </p:spPr>
      </p:pic>
    </p:spTree>
    <p:extLst>
      <p:ext uri="{BB962C8B-B14F-4D97-AF65-F5344CB8AC3E}">
        <p14:creationId xmlns:p14="http://schemas.microsoft.com/office/powerpoint/2010/main" val="359844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D2B5E2-5395-4128-8B3C-B64577D9D3A9}"/>
              </a:ext>
            </a:extLst>
          </p:cNvPr>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a:stretch>
            <a:fillRect/>
          </a:stretch>
        </p:blipFill>
        <p:spPr>
          <a:xfrm>
            <a:off x="0" y="-167541"/>
            <a:ext cx="12192000" cy="1781504"/>
          </a:xfrm>
          <a:prstGeom prst="rect">
            <a:avLst/>
          </a:prstGeom>
        </p:spPr>
      </p:pic>
      <p:sp>
        <p:nvSpPr>
          <p:cNvPr id="7" name="Rectangle 6">
            <a:extLst>
              <a:ext uri="{FF2B5EF4-FFF2-40B4-BE49-F238E27FC236}">
                <a16:creationId xmlns:a16="http://schemas.microsoft.com/office/drawing/2014/main" id="{5E866380-FA2C-4C8E-B5A3-207BFBC73F3D}"/>
              </a:ext>
            </a:extLst>
          </p:cNvPr>
          <p:cNvSpPr/>
          <p:nvPr/>
        </p:nvSpPr>
        <p:spPr>
          <a:xfrm>
            <a:off x="307770" y="2036240"/>
            <a:ext cx="10510346" cy="4154984"/>
          </a:xfrm>
          <a:prstGeom prst="rect">
            <a:avLst/>
          </a:prstGeom>
        </p:spPr>
        <p:txBody>
          <a:bodyPr wrap="square">
            <a:spAutoFit/>
          </a:bodyPr>
          <a:lstStyle/>
          <a:p>
            <a:pPr marL="285750" indent="-285750">
              <a:buFont typeface="Arial" panose="020B0604020202020204" pitchFamily="34" charset="0"/>
              <a:buChar char="•"/>
            </a:pPr>
            <a:r>
              <a:rPr lang="en-US" sz="2400" dirty="0"/>
              <a:t>Review the difference between colonization and clinical infections.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Review standard and contact precautions and introduce enhanced barrier precautions.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Describe the impact of multidrug resistant organisms in long-term care facilities.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Identify appropriate personal protective equipment (PPE) to use for each precaution based on the type of activity being performed.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Examine when room restrictions are warranted.</a:t>
            </a:r>
          </a:p>
        </p:txBody>
      </p:sp>
      <p:pic>
        <p:nvPicPr>
          <p:cNvPr id="10" name="Picture 9">
            <a:extLst>
              <a:ext uri="{FF2B5EF4-FFF2-40B4-BE49-F238E27FC236}">
                <a16:creationId xmlns:a16="http://schemas.microsoft.com/office/drawing/2014/main" id="{48D19E44-9CDB-481C-93BF-E74C75D31C5E}"/>
              </a:ext>
            </a:extLst>
          </p:cNvPr>
          <p:cNvPicPr>
            <a:picLocks noChangeAspect="1"/>
          </p:cNvPicPr>
          <p:nvPr/>
        </p:nvPicPr>
        <p:blipFill>
          <a:blip r:embed="rId4"/>
          <a:stretch>
            <a:fillRect/>
          </a:stretch>
        </p:blipFill>
        <p:spPr>
          <a:xfrm>
            <a:off x="-98780" y="-599513"/>
            <a:ext cx="8175445" cy="2036240"/>
          </a:xfrm>
          <a:prstGeom prst="rect">
            <a:avLst/>
          </a:prstGeom>
        </p:spPr>
      </p:pic>
      <p:sp>
        <p:nvSpPr>
          <p:cNvPr id="11" name="TextBox 10">
            <a:extLst>
              <a:ext uri="{FF2B5EF4-FFF2-40B4-BE49-F238E27FC236}">
                <a16:creationId xmlns:a16="http://schemas.microsoft.com/office/drawing/2014/main" id="{4D454F4D-A55F-40DF-89FC-F755917B9D4F}"/>
              </a:ext>
            </a:extLst>
          </p:cNvPr>
          <p:cNvSpPr txBox="1"/>
          <p:nvPr/>
        </p:nvSpPr>
        <p:spPr>
          <a:xfrm>
            <a:off x="9201760" y="1419164"/>
            <a:ext cx="1880643" cy="261610"/>
          </a:xfrm>
          <a:prstGeom prst="rect">
            <a:avLst/>
          </a:prstGeom>
          <a:noFill/>
        </p:spPr>
        <p:txBody>
          <a:bodyPr wrap="none" rtlCol="0">
            <a:spAutoFit/>
          </a:bodyPr>
          <a:lstStyle/>
          <a:p>
            <a:r>
              <a:rPr lang="en-US" sz="1100" dirty="0"/>
              <a:t>Digitallearning.eletsonline.com</a:t>
            </a:r>
          </a:p>
        </p:txBody>
      </p:sp>
    </p:spTree>
    <p:extLst>
      <p:ext uri="{BB962C8B-B14F-4D97-AF65-F5344CB8AC3E}">
        <p14:creationId xmlns:p14="http://schemas.microsoft.com/office/powerpoint/2010/main" val="164855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02D9A1FA-7882-4E21-8992-3118E9A56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BA32D969-ED10-4CDB-B2FD-986533B3F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rgbClr val="884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CCDF91-3F18-42A2-7024-A78017F6F164}"/>
              </a:ext>
            </a:extLst>
          </p:cNvPr>
          <p:cNvSpPr>
            <a:spLocks noGrp="1"/>
          </p:cNvSpPr>
          <p:nvPr>
            <p:ph type="title"/>
          </p:nvPr>
        </p:nvSpPr>
        <p:spPr>
          <a:xfrm>
            <a:off x="1024128" y="459317"/>
            <a:ext cx="4389120" cy="1749552"/>
          </a:xfrm>
        </p:spPr>
        <p:txBody>
          <a:bodyPr>
            <a:normAutofit/>
          </a:bodyPr>
          <a:lstStyle/>
          <a:p>
            <a:r>
              <a:rPr lang="en-US" sz="4400" dirty="0"/>
              <a:t>The “old” contact precautions</a:t>
            </a:r>
          </a:p>
        </p:txBody>
      </p:sp>
      <p:cxnSp>
        <p:nvCxnSpPr>
          <p:cNvPr id="22" name="Straight Connector 13">
            <a:extLst>
              <a:ext uri="{FF2B5EF4-FFF2-40B4-BE49-F238E27FC236}">
                <a16:creationId xmlns:a16="http://schemas.microsoft.com/office/drawing/2014/main" id="{9507E976-1D3B-4938-B59D-5FF8CE60E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AA2E"/>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78C80BB-F1A9-B1E2-CEF4-CC75A0CB36C1}"/>
              </a:ext>
            </a:extLst>
          </p:cNvPr>
          <p:cNvSpPr>
            <a:spLocks noGrp="1"/>
          </p:cNvSpPr>
          <p:nvPr>
            <p:ph idx="1"/>
          </p:nvPr>
        </p:nvSpPr>
        <p:spPr>
          <a:xfrm>
            <a:off x="1024129" y="2286000"/>
            <a:ext cx="4389120" cy="3931920"/>
          </a:xfrm>
        </p:spPr>
        <p:txBody>
          <a:bodyPr>
            <a:normAutofit/>
          </a:bodyPr>
          <a:lstStyle/>
          <a:p>
            <a:pPr marL="0" indent="0">
              <a:buNone/>
            </a:pPr>
            <a:r>
              <a:rPr lang="en-US" sz="2800" dirty="0"/>
              <a:t>Contact Precautions in long-term care facilities often allowed residents to come out of their rooms and participate in communal dining and group activities if the wound or drainage could be contained. </a:t>
            </a:r>
          </a:p>
          <a:p>
            <a:endParaRPr lang="en-US" sz="1800" dirty="0"/>
          </a:p>
        </p:txBody>
      </p:sp>
      <p:pic>
        <p:nvPicPr>
          <p:cNvPr id="5" name="Picture 4">
            <a:extLst>
              <a:ext uri="{FF2B5EF4-FFF2-40B4-BE49-F238E27FC236}">
                <a16:creationId xmlns:a16="http://schemas.microsoft.com/office/drawing/2014/main" id="{7ED32EC1-2BE3-E174-241B-E06918CFC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16" y="1572332"/>
            <a:ext cx="4175762" cy="3716428"/>
          </a:xfrm>
          <a:prstGeom prst="rect">
            <a:avLst/>
          </a:prstGeom>
        </p:spPr>
      </p:pic>
      <p:sp>
        <p:nvSpPr>
          <p:cNvPr id="6" name="TextBox 5">
            <a:extLst>
              <a:ext uri="{FF2B5EF4-FFF2-40B4-BE49-F238E27FC236}">
                <a16:creationId xmlns:a16="http://schemas.microsoft.com/office/drawing/2014/main" id="{9B1DCF98-2EC1-51C3-0DA3-70B4CE8958DE}"/>
              </a:ext>
            </a:extLst>
          </p:cNvPr>
          <p:cNvSpPr txBox="1"/>
          <p:nvPr/>
        </p:nvSpPr>
        <p:spPr>
          <a:xfrm rot="19939377">
            <a:off x="10336477" y="3970291"/>
            <a:ext cx="947695" cy="261610"/>
          </a:xfrm>
          <a:prstGeom prst="rect">
            <a:avLst/>
          </a:prstGeom>
          <a:noFill/>
        </p:spPr>
        <p:txBody>
          <a:bodyPr wrap="none" rtlCol="0">
            <a:spAutoFit/>
          </a:bodyPr>
          <a:lstStyle/>
          <a:p>
            <a:r>
              <a:rPr lang="en-US" sz="1100" dirty="0">
                <a:solidFill>
                  <a:schemeClr val="bg1"/>
                </a:solidFill>
              </a:rPr>
              <a:t>Creazilla.com</a:t>
            </a:r>
          </a:p>
        </p:txBody>
      </p:sp>
    </p:spTree>
    <p:extLst>
      <p:ext uri="{BB962C8B-B14F-4D97-AF65-F5344CB8AC3E}">
        <p14:creationId xmlns:p14="http://schemas.microsoft.com/office/powerpoint/2010/main" val="390137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02D9A1FA-7882-4E21-8992-3118E9A56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BA32D969-ED10-4CDB-B2FD-986533B3F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rgbClr val="884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CCDF91-3F18-42A2-7024-A78017F6F164}"/>
              </a:ext>
            </a:extLst>
          </p:cNvPr>
          <p:cNvSpPr>
            <a:spLocks noGrp="1"/>
          </p:cNvSpPr>
          <p:nvPr>
            <p:ph type="title"/>
          </p:nvPr>
        </p:nvSpPr>
        <p:spPr>
          <a:xfrm>
            <a:off x="1024128" y="459317"/>
            <a:ext cx="4389120" cy="1749552"/>
          </a:xfrm>
        </p:spPr>
        <p:txBody>
          <a:bodyPr>
            <a:normAutofit/>
          </a:bodyPr>
          <a:lstStyle/>
          <a:p>
            <a:r>
              <a:rPr lang="en-US" sz="4400" dirty="0"/>
              <a:t>The “new” contact precautions</a:t>
            </a:r>
          </a:p>
        </p:txBody>
      </p:sp>
      <p:cxnSp>
        <p:nvCxnSpPr>
          <p:cNvPr id="22" name="Straight Connector 13">
            <a:extLst>
              <a:ext uri="{FF2B5EF4-FFF2-40B4-BE49-F238E27FC236}">
                <a16:creationId xmlns:a16="http://schemas.microsoft.com/office/drawing/2014/main" id="{9507E976-1D3B-4938-B59D-5FF8CE60ED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AA2E"/>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78C80BB-F1A9-B1E2-CEF4-CC75A0CB36C1}"/>
              </a:ext>
            </a:extLst>
          </p:cNvPr>
          <p:cNvSpPr>
            <a:spLocks noGrp="1"/>
          </p:cNvSpPr>
          <p:nvPr>
            <p:ph idx="1"/>
          </p:nvPr>
        </p:nvSpPr>
        <p:spPr>
          <a:xfrm>
            <a:off x="1024129" y="2286000"/>
            <a:ext cx="4389120" cy="3931920"/>
          </a:xfrm>
        </p:spPr>
        <p:txBody>
          <a:bodyPr>
            <a:normAutofit/>
          </a:bodyPr>
          <a:lstStyle/>
          <a:p>
            <a:pPr marL="0" indent="0">
              <a:buNone/>
            </a:pPr>
            <a:r>
              <a:rPr lang="en-US" sz="2800" dirty="0"/>
              <a:t>Residents will be required to stay in their rooms unless medically necessary to come out. The resident should not participate in communal dining and group activities. </a:t>
            </a:r>
            <a:endParaRPr lang="en-US" sz="2000" dirty="0"/>
          </a:p>
        </p:txBody>
      </p:sp>
      <p:sp>
        <p:nvSpPr>
          <p:cNvPr id="6" name="TextBox 5">
            <a:extLst>
              <a:ext uri="{FF2B5EF4-FFF2-40B4-BE49-F238E27FC236}">
                <a16:creationId xmlns:a16="http://schemas.microsoft.com/office/drawing/2014/main" id="{9B1DCF98-2EC1-51C3-0DA3-70B4CE8958DE}"/>
              </a:ext>
            </a:extLst>
          </p:cNvPr>
          <p:cNvSpPr txBox="1"/>
          <p:nvPr/>
        </p:nvSpPr>
        <p:spPr>
          <a:xfrm rot="16200000">
            <a:off x="11088270" y="4410080"/>
            <a:ext cx="1205230" cy="261610"/>
          </a:xfrm>
          <a:prstGeom prst="rect">
            <a:avLst/>
          </a:prstGeom>
          <a:noFill/>
        </p:spPr>
        <p:txBody>
          <a:bodyPr wrap="square" rtlCol="0">
            <a:spAutoFit/>
          </a:bodyPr>
          <a:lstStyle/>
          <a:p>
            <a:r>
              <a:rPr lang="en-US" sz="1100" dirty="0">
                <a:solidFill>
                  <a:schemeClr val="bg1"/>
                </a:solidFill>
              </a:rPr>
              <a:t>Homemate-.com</a:t>
            </a:r>
          </a:p>
        </p:txBody>
      </p:sp>
      <p:pic>
        <p:nvPicPr>
          <p:cNvPr id="3" name="Picture 2">
            <a:extLst>
              <a:ext uri="{FF2B5EF4-FFF2-40B4-BE49-F238E27FC236}">
                <a16:creationId xmlns:a16="http://schemas.microsoft.com/office/drawing/2014/main" id="{8C6D9624-C79F-1D51-B35F-D6C191C3E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080" y="1740724"/>
            <a:ext cx="4572000" cy="3429000"/>
          </a:xfrm>
          <a:prstGeom prst="rect">
            <a:avLst/>
          </a:prstGeom>
        </p:spPr>
      </p:pic>
    </p:spTree>
    <p:extLst>
      <p:ext uri="{BB962C8B-B14F-4D97-AF65-F5344CB8AC3E}">
        <p14:creationId xmlns:p14="http://schemas.microsoft.com/office/powerpoint/2010/main" val="89845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7BE3D-B79A-4252-A917-89E705F0BD84}"/>
              </a:ext>
            </a:extLst>
          </p:cNvPr>
          <p:cNvSpPr/>
          <p:nvPr/>
        </p:nvSpPr>
        <p:spPr>
          <a:xfrm>
            <a:off x="403023" y="692816"/>
            <a:ext cx="10616160" cy="5816977"/>
          </a:xfrm>
          <a:prstGeom prst="rect">
            <a:avLst/>
          </a:prstGeom>
        </p:spPr>
        <p:txBody>
          <a:bodyPr wrap="square">
            <a:spAutoFit/>
          </a:bodyPr>
          <a:lstStyle/>
          <a:p>
            <a:r>
              <a:rPr lang="en-US" sz="2800" b="1" u="sng" dirty="0">
                <a:solidFill>
                  <a:schemeClr val="bg1"/>
                </a:solidFill>
              </a:rPr>
              <a:t>Contact Precautions </a:t>
            </a:r>
            <a:r>
              <a:rPr lang="en-US" sz="2800" dirty="0">
                <a:solidFill>
                  <a:schemeClr val="bg1"/>
                </a:solidFill>
              </a:rPr>
              <a:t>should be used:</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All residents with draining wounds that cannot be contained (e.g., who cannot maintain adequate hygiene) and/or diarrhea, regardless of MDRO status.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On units or in facilities where ongoing transmission is documented or suspected.</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For infections (e.g., C. difficile, norovirus, scabies) and other conditions where Contact Precautions is recommended by the CDC.</a:t>
            </a:r>
          </a:p>
          <a:p>
            <a:pPr lvl="2"/>
            <a:endParaRPr lang="en-US" sz="3200" dirty="0">
              <a:solidFill>
                <a:schemeClr val="bg1"/>
              </a:solidFill>
            </a:endParaRPr>
          </a:p>
          <a:p>
            <a:pPr lvl="2"/>
            <a:endParaRPr lang="en-US" sz="3200" dirty="0">
              <a:solidFill>
                <a:schemeClr val="bg1"/>
              </a:solidFill>
            </a:endParaRPr>
          </a:p>
        </p:txBody>
      </p:sp>
    </p:spTree>
    <p:extLst>
      <p:ext uri="{BB962C8B-B14F-4D97-AF65-F5344CB8AC3E}">
        <p14:creationId xmlns:p14="http://schemas.microsoft.com/office/powerpoint/2010/main" val="82750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C2FE-F9B6-2DB7-DC53-CC678BC921E8}"/>
              </a:ext>
            </a:extLst>
          </p:cNvPr>
          <p:cNvSpPr>
            <a:spLocks noGrp="1"/>
          </p:cNvSpPr>
          <p:nvPr>
            <p:ph type="title"/>
          </p:nvPr>
        </p:nvSpPr>
        <p:spPr>
          <a:xfrm>
            <a:off x="301885" y="131306"/>
            <a:ext cx="9720072" cy="842729"/>
          </a:xfrm>
        </p:spPr>
        <p:txBody>
          <a:bodyPr>
            <a:normAutofit/>
          </a:bodyPr>
          <a:lstStyle/>
          <a:p>
            <a:r>
              <a:rPr lang="en-US" sz="4000" dirty="0">
                <a:solidFill>
                  <a:schemeClr val="bg1"/>
                </a:solidFill>
              </a:rPr>
              <a:t>Contact precautions--What’s required?</a:t>
            </a:r>
          </a:p>
        </p:txBody>
      </p:sp>
      <p:graphicFrame>
        <p:nvGraphicFramePr>
          <p:cNvPr id="10" name="Table 10">
            <a:extLst>
              <a:ext uri="{FF2B5EF4-FFF2-40B4-BE49-F238E27FC236}">
                <a16:creationId xmlns:a16="http://schemas.microsoft.com/office/drawing/2014/main" id="{DC49E707-2979-7072-0AF2-B6A62D578D75}"/>
              </a:ext>
            </a:extLst>
          </p:cNvPr>
          <p:cNvGraphicFramePr>
            <a:graphicFrameLocks noGrp="1"/>
          </p:cNvGraphicFramePr>
          <p:nvPr>
            <p:ph idx="1"/>
            <p:extLst>
              <p:ext uri="{D42A27DB-BD31-4B8C-83A1-F6EECF244321}">
                <p14:modId xmlns:p14="http://schemas.microsoft.com/office/powerpoint/2010/main" val="1303234468"/>
              </p:ext>
            </p:extLst>
          </p:nvPr>
        </p:nvGraphicFramePr>
        <p:xfrm>
          <a:off x="410987" y="874644"/>
          <a:ext cx="10893285" cy="5804609"/>
        </p:xfrm>
        <a:graphic>
          <a:graphicData uri="http://schemas.openxmlformats.org/drawingml/2006/table">
            <a:tbl>
              <a:tblPr firstRow="1" bandRow="1">
                <a:tableStyleId>{5C22544A-7EE6-4342-B048-85BDC9FD1C3A}</a:tableStyleId>
              </a:tblPr>
              <a:tblGrid>
                <a:gridCol w="3631095">
                  <a:extLst>
                    <a:ext uri="{9D8B030D-6E8A-4147-A177-3AD203B41FA5}">
                      <a16:colId xmlns:a16="http://schemas.microsoft.com/office/drawing/2014/main" val="3971668672"/>
                    </a:ext>
                  </a:extLst>
                </a:gridCol>
                <a:gridCol w="3631095">
                  <a:extLst>
                    <a:ext uri="{9D8B030D-6E8A-4147-A177-3AD203B41FA5}">
                      <a16:colId xmlns:a16="http://schemas.microsoft.com/office/drawing/2014/main" val="2532431686"/>
                    </a:ext>
                  </a:extLst>
                </a:gridCol>
                <a:gridCol w="3631095">
                  <a:extLst>
                    <a:ext uri="{9D8B030D-6E8A-4147-A177-3AD203B41FA5}">
                      <a16:colId xmlns:a16="http://schemas.microsoft.com/office/drawing/2014/main" val="3779906803"/>
                    </a:ext>
                  </a:extLst>
                </a:gridCol>
              </a:tblGrid>
              <a:tr h="352051">
                <a:tc gridSpan="3">
                  <a:txBody>
                    <a:bodyPr/>
                    <a:lstStyle/>
                    <a:p>
                      <a:pPr algn="ctr"/>
                      <a:r>
                        <a:rPr lang="en-US" b="1" dirty="0">
                          <a:solidFill>
                            <a:schemeClr val="bg1"/>
                          </a:solidFill>
                        </a:rPr>
                        <a:t>Contact Precautions (CP)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40867886"/>
                  </a:ext>
                </a:extLst>
              </a:tr>
              <a:tr h="1128491">
                <a:tc>
                  <a:txBody>
                    <a:bodyPr/>
                    <a:lstStyle/>
                    <a:p>
                      <a:r>
                        <a:rPr lang="en-US" sz="1400" b="1" dirty="0">
                          <a:solidFill>
                            <a:schemeClr val="bg1"/>
                          </a:solidFill>
                        </a:rPr>
                        <a:t>Signage</a:t>
                      </a:r>
                    </a:p>
                  </a:txBody>
                  <a:tcPr/>
                </a:tc>
                <a:tc>
                  <a:txBody>
                    <a:bodyPr/>
                    <a:lstStyle/>
                    <a:p>
                      <a:r>
                        <a:rPr lang="en-US" sz="1400" b="1" dirty="0">
                          <a:solidFill>
                            <a:schemeClr val="bg1"/>
                          </a:solidFill>
                        </a:rPr>
                        <a:t>Post on doorframe </a:t>
                      </a:r>
                    </a:p>
                    <a:p>
                      <a:r>
                        <a:rPr lang="en-US" sz="1400" b="1" dirty="0">
                          <a:solidFill>
                            <a:schemeClr val="bg1"/>
                          </a:solidFill>
                        </a:rPr>
                        <a:t>Each bed treated as private room in multi-occupancy rooms</a:t>
                      </a:r>
                    </a:p>
                    <a:p>
                      <a:endParaRPr lang="en-US" sz="1400" b="1" dirty="0">
                        <a:solidFill>
                          <a:schemeClr val="bg1"/>
                        </a:solidFill>
                      </a:endParaRPr>
                    </a:p>
                    <a:p>
                      <a:endParaRPr lang="en-US" sz="1400" b="1" dirty="0">
                        <a:solidFill>
                          <a:schemeClr val="bg1"/>
                        </a:solidFill>
                      </a:endParaRPr>
                    </a:p>
                  </a:txBody>
                  <a:tcPr/>
                </a:tc>
                <a:tc>
                  <a:txBody>
                    <a:bodyPr/>
                    <a:lstStyle/>
                    <a:p>
                      <a:endParaRPr lang="en-US" dirty="0"/>
                    </a:p>
                  </a:txBody>
                  <a:tcPr/>
                </a:tc>
                <a:extLst>
                  <a:ext uri="{0D108BD9-81ED-4DB2-BD59-A6C34878D82A}">
                    <a16:rowId xmlns:a16="http://schemas.microsoft.com/office/drawing/2014/main" val="2772596460"/>
                  </a:ext>
                </a:extLst>
              </a:tr>
              <a:tr h="868069">
                <a:tc>
                  <a:txBody>
                    <a:bodyPr/>
                    <a:lstStyle/>
                    <a:p>
                      <a:r>
                        <a:rPr lang="en-US" sz="1400" b="1" dirty="0">
                          <a:solidFill>
                            <a:schemeClr val="bg1"/>
                          </a:solidFill>
                        </a:rPr>
                        <a:t>Hand hygiene</a:t>
                      </a:r>
                    </a:p>
                  </a:txBody>
                  <a:tcPr/>
                </a:tc>
                <a:tc>
                  <a:txBody>
                    <a:bodyPr/>
                    <a:lstStyle/>
                    <a:p>
                      <a:r>
                        <a:rPr lang="en-US" sz="1400" b="1" dirty="0">
                          <a:solidFill>
                            <a:schemeClr val="bg1"/>
                          </a:solidFill>
                        </a:rPr>
                        <a:t>Hand hygiene </a:t>
                      </a:r>
                    </a:p>
                    <a:p>
                      <a:r>
                        <a:rPr lang="en-US" sz="1400" b="1" dirty="0">
                          <a:solidFill>
                            <a:schemeClr val="bg1"/>
                          </a:solidFill>
                        </a:rPr>
                        <a:t>EVERY TIME</a:t>
                      </a:r>
                    </a:p>
                    <a:p>
                      <a:endParaRPr lang="en-US" sz="1400" b="1" dirty="0">
                        <a:solidFill>
                          <a:schemeClr val="bg1"/>
                        </a:solidFill>
                      </a:endParaRPr>
                    </a:p>
                  </a:txBody>
                  <a:tcPr/>
                </a:tc>
                <a:tc>
                  <a:txBody>
                    <a:bodyPr/>
                    <a:lstStyle/>
                    <a:p>
                      <a:endParaRPr lang="en-US" dirty="0"/>
                    </a:p>
                  </a:txBody>
                  <a:tcPr/>
                </a:tc>
                <a:extLst>
                  <a:ext uri="{0D108BD9-81ED-4DB2-BD59-A6C34878D82A}">
                    <a16:rowId xmlns:a16="http://schemas.microsoft.com/office/drawing/2014/main" val="3209716420"/>
                  </a:ext>
                </a:extLst>
              </a:tr>
              <a:tr h="672780">
                <a:tc>
                  <a:txBody>
                    <a:bodyPr/>
                    <a:lstStyle/>
                    <a:p>
                      <a:r>
                        <a:rPr lang="en-US" sz="1400" b="1" dirty="0">
                          <a:solidFill>
                            <a:schemeClr val="bg1"/>
                          </a:solidFill>
                        </a:rPr>
                        <a:t>Personal Protective Equipment</a:t>
                      </a:r>
                    </a:p>
                  </a:txBody>
                  <a:tcPr/>
                </a:tc>
                <a:tc>
                  <a:txBody>
                    <a:bodyPr/>
                    <a:lstStyle/>
                    <a:p>
                      <a:r>
                        <a:rPr lang="en-US" sz="1400" b="1" dirty="0">
                          <a:solidFill>
                            <a:schemeClr val="bg1"/>
                          </a:solidFill>
                        </a:rPr>
                        <a:t>Gown and gloves EVERY TIME </a:t>
                      </a:r>
                    </a:p>
                    <a:p>
                      <a:endParaRPr lang="en-US" sz="1400" b="1" dirty="0">
                        <a:solidFill>
                          <a:schemeClr val="bg1"/>
                        </a:solidFill>
                      </a:endParaRPr>
                    </a:p>
                    <a:p>
                      <a:endParaRPr lang="en-US" sz="1400" b="1" dirty="0">
                        <a:solidFill>
                          <a:schemeClr val="bg1"/>
                        </a:solidFill>
                      </a:endParaRPr>
                    </a:p>
                    <a:p>
                      <a:endParaRPr lang="en-US" sz="1400" b="1" dirty="0">
                        <a:solidFill>
                          <a:schemeClr val="bg1"/>
                        </a:solidFill>
                      </a:endParaRPr>
                    </a:p>
                  </a:txBody>
                  <a:tcPr/>
                </a:tc>
                <a:tc>
                  <a:txBody>
                    <a:bodyPr/>
                    <a:lstStyle/>
                    <a:p>
                      <a:endParaRPr lang="en-US" dirty="0"/>
                    </a:p>
                  </a:txBody>
                  <a:tcPr/>
                </a:tc>
                <a:extLst>
                  <a:ext uri="{0D108BD9-81ED-4DB2-BD59-A6C34878D82A}">
                    <a16:rowId xmlns:a16="http://schemas.microsoft.com/office/drawing/2014/main" val="3203137841"/>
                  </a:ext>
                </a:extLst>
              </a:tr>
              <a:tr h="672780">
                <a:tc>
                  <a:txBody>
                    <a:bodyPr/>
                    <a:lstStyle/>
                    <a:p>
                      <a:r>
                        <a:rPr lang="en-US" sz="1400" b="1" dirty="0">
                          <a:solidFill>
                            <a:schemeClr val="bg1"/>
                          </a:solidFill>
                        </a:rPr>
                        <a:t>Equipment</a:t>
                      </a:r>
                    </a:p>
                  </a:txBody>
                  <a:tcPr/>
                </a:tc>
                <a:tc>
                  <a:txBody>
                    <a:bodyPr/>
                    <a:lstStyle/>
                    <a:p>
                      <a:r>
                        <a:rPr lang="en-US" sz="1400" b="1" dirty="0">
                          <a:solidFill>
                            <a:schemeClr val="bg1"/>
                          </a:solidFill>
                        </a:rPr>
                        <a:t>Dedicated or disposable </a:t>
                      </a:r>
                    </a:p>
                    <a:p>
                      <a:r>
                        <a:rPr lang="en-US" sz="1400" b="1" dirty="0">
                          <a:solidFill>
                            <a:schemeClr val="bg1"/>
                          </a:solidFill>
                        </a:rPr>
                        <a:t>Reusable-clean and disinfect </a:t>
                      </a:r>
                    </a:p>
                    <a:p>
                      <a:endParaRPr lang="en-US" sz="1400" b="1" dirty="0">
                        <a:solidFill>
                          <a:schemeClr val="bg1"/>
                        </a:solidFill>
                      </a:endParaRPr>
                    </a:p>
                  </a:txBody>
                  <a:tcPr/>
                </a:tc>
                <a:tc>
                  <a:txBody>
                    <a:bodyPr/>
                    <a:lstStyle/>
                    <a:p>
                      <a:endParaRPr lang="en-US" dirty="0"/>
                    </a:p>
                  </a:txBody>
                  <a:tcPr/>
                </a:tc>
                <a:extLst>
                  <a:ext uri="{0D108BD9-81ED-4DB2-BD59-A6C34878D82A}">
                    <a16:rowId xmlns:a16="http://schemas.microsoft.com/office/drawing/2014/main" val="3121524230"/>
                  </a:ext>
                </a:extLst>
              </a:tr>
              <a:tr h="607649">
                <a:tc>
                  <a:txBody>
                    <a:bodyPr/>
                    <a:lstStyle/>
                    <a:p>
                      <a:r>
                        <a:rPr lang="en-US" sz="1400" b="1" dirty="0">
                          <a:solidFill>
                            <a:schemeClr val="bg1"/>
                          </a:solidFill>
                        </a:rPr>
                        <a:t>Communal dining and group activities</a:t>
                      </a:r>
                    </a:p>
                  </a:txBody>
                  <a:tcPr/>
                </a:tc>
                <a:tc>
                  <a:txBody>
                    <a:bodyPr/>
                    <a:lstStyle/>
                    <a:p>
                      <a:r>
                        <a:rPr lang="en-US" sz="1400" b="1" dirty="0">
                          <a:solidFill>
                            <a:schemeClr val="bg1"/>
                          </a:solidFill>
                        </a:rPr>
                        <a:t>Not allowed. Dining and activities should occur in resident’s room only.</a:t>
                      </a:r>
                    </a:p>
                  </a:txBody>
                  <a:tcPr/>
                </a:tc>
                <a:tc>
                  <a:txBody>
                    <a:bodyPr/>
                    <a:lstStyle/>
                    <a:p>
                      <a:endParaRPr lang="en-US" dirty="0"/>
                    </a:p>
                  </a:txBody>
                  <a:tcPr/>
                </a:tc>
                <a:extLst>
                  <a:ext uri="{0D108BD9-81ED-4DB2-BD59-A6C34878D82A}">
                    <a16:rowId xmlns:a16="http://schemas.microsoft.com/office/drawing/2014/main" val="2661947914"/>
                  </a:ext>
                </a:extLst>
              </a:tr>
              <a:tr h="1128491">
                <a:tc>
                  <a:txBody>
                    <a:bodyPr/>
                    <a:lstStyle/>
                    <a:p>
                      <a:r>
                        <a:rPr lang="en-US" sz="1400" b="1" dirty="0">
                          <a:solidFill>
                            <a:schemeClr val="bg1"/>
                          </a:solidFill>
                        </a:rPr>
                        <a:t>Private or single room</a:t>
                      </a:r>
                    </a:p>
                  </a:txBody>
                  <a:tcPr/>
                </a:tc>
                <a:tc>
                  <a:txBody>
                    <a:bodyPr/>
                    <a:lstStyle/>
                    <a:p>
                      <a:r>
                        <a:rPr lang="en-US" sz="1400" b="1" dirty="0">
                          <a:solidFill>
                            <a:schemeClr val="bg1"/>
                          </a:solidFill>
                        </a:rPr>
                        <a:t>Preferred. May cohort like organisms. Follow Cohorting Guidance and consult with local health department.</a:t>
                      </a:r>
                    </a:p>
                  </a:txBody>
                  <a:tcPr/>
                </a:tc>
                <a:tc>
                  <a:txBody>
                    <a:bodyPr/>
                    <a:lstStyle/>
                    <a:p>
                      <a:endParaRPr lang="en-US" dirty="0"/>
                    </a:p>
                  </a:txBody>
                  <a:tcPr/>
                </a:tc>
                <a:extLst>
                  <a:ext uri="{0D108BD9-81ED-4DB2-BD59-A6C34878D82A}">
                    <a16:rowId xmlns:a16="http://schemas.microsoft.com/office/drawing/2014/main" val="3689908280"/>
                  </a:ext>
                </a:extLst>
              </a:tr>
            </a:tbl>
          </a:graphicData>
        </a:graphic>
      </p:graphicFrame>
      <p:pic>
        <p:nvPicPr>
          <p:cNvPr id="11" name="Picture 10">
            <a:extLst>
              <a:ext uri="{FF2B5EF4-FFF2-40B4-BE49-F238E27FC236}">
                <a16:creationId xmlns:a16="http://schemas.microsoft.com/office/drawing/2014/main" id="{AD819A82-246D-28F7-AC80-EEB3B62FE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957" y="2393540"/>
            <a:ext cx="865258" cy="865258"/>
          </a:xfrm>
          <a:prstGeom prst="rect">
            <a:avLst/>
          </a:prstGeom>
        </p:spPr>
      </p:pic>
      <p:pic>
        <p:nvPicPr>
          <p:cNvPr id="12" name="Picture 11">
            <a:extLst>
              <a:ext uri="{FF2B5EF4-FFF2-40B4-BE49-F238E27FC236}">
                <a16:creationId xmlns:a16="http://schemas.microsoft.com/office/drawing/2014/main" id="{C70B61C5-A608-6FE7-627B-56D006B78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271" y="1245107"/>
            <a:ext cx="884744" cy="1148433"/>
          </a:xfrm>
          <a:prstGeom prst="rect">
            <a:avLst/>
          </a:prstGeom>
        </p:spPr>
      </p:pic>
      <p:pic>
        <p:nvPicPr>
          <p:cNvPr id="13" name="Picture 12">
            <a:extLst>
              <a:ext uri="{FF2B5EF4-FFF2-40B4-BE49-F238E27FC236}">
                <a16:creationId xmlns:a16="http://schemas.microsoft.com/office/drawing/2014/main" id="{8FF73A7C-DD65-E839-AAB8-DA20B2957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2570" y="3340293"/>
            <a:ext cx="1115150" cy="873310"/>
          </a:xfrm>
          <a:prstGeom prst="rect">
            <a:avLst/>
          </a:prstGeom>
        </p:spPr>
      </p:pic>
      <p:pic>
        <p:nvPicPr>
          <p:cNvPr id="14" name="Picture 13">
            <a:extLst>
              <a:ext uri="{FF2B5EF4-FFF2-40B4-BE49-F238E27FC236}">
                <a16:creationId xmlns:a16="http://schemas.microsoft.com/office/drawing/2014/main" id="{EDB07E14-B136-4E0A-9510-34463B02FCE8}"/>
              </a:ext>
            </a:extLst>
          </p:cNvPr>
          <p:cNvPicPr>
            <a:picLocks noChangeAspect="1"/>
          </p:cNvPicPr>
          <p:nvPr/>
        </p:nvPicPr>
        <p:blipFill>
          <a:blip r:embed="rId6"/>
          <a:stretch>
            <a:fillRect/>
          </a:stretch>
        </p:blipFill>
        <p:spPr>
          <a:xfrm>
            <a:off x="410987" y="6332145"/>
            <a:ext cx="11370025" cy="536494"/>
          </a:xfrm>
          <a:prstGeom prst="rect">
            <a:avLst/>
          </a:prstGeom>
        </p:spPr>
      </p:pic>
    </p:spTree>
    <p:extLst>
      <p:ext uri="{BB962C8B-B14F-4D97-AF65-F5344CB8AC3E}">
        <p14:creationId xmlns:p14="http://schemas.microsoft.com/office/powerpoint/2010/main" val="94392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8EB-9377-EE4E-13EC-6D5C281D8027}"/>
              </a:ext>
            </a:extLst>
          </p:cNvPr>
          <p:cNvSpPr>
            <a:spLocks noGrp="1"/>
          </p:cNvSpPr>
          <p:nvPr>
            <p:ph type="title"/>
          </p:nvPr>
        </p:nvSpPr>
        <p:spPr/>
        <p:txBody>
          <a:bodyPr>
            <a:normAutofit fontScale="90000"/>
          </a:bodyPr>
          <a:lstStyle/>
          <a:p>
            <a:r>
              <a:rPr lang="en-US" sz="4400" dirty="0"/>
              <a:t>Determining what TYPE OF Transmission-based precautionS to use</a:t>
            </a:r>
          </a:p>
        </p:txBody>
      </p:sp>
      <p:graphicFrame>
        <p:nvGraphicFramePr>
          <p:cNvPr id="4" name="Diagram 3">
            <a:extLst>
              <a:ext uri="{FF2B5EF4-FFF2-40B4-BE49-F238E27FC236}">
                <a16:creationId xmlns:a16="http://schemas.microsoft.com/office/drawing/2014/main" id="{2B57E0F5-F015-CFDA-4EB2-222F4B18496E}"/>
              </a:ext>
            </a:extLst>
          </p:cNvPr>
          <p:cNvGraphicFramePr/>
          <p:nvPr/>
        </p:nvGraphicFramePr>
        <p:xfrm>
          <a:off x="1899478" y="-7579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C0F384D-B283-ADD3-6DA3-BC02138407AD}"/>
              </a:ext>
            </a:extLst>
          </p:cNvPr>
          <p:cNvSpPr txBox="1"/>
          <p:nvPr/>
        </p:nvSpPr>
        <p:spPr>
          <a:xfrm>
            <a:off x="8799443" y="5208105"/>
            <a:ext cx="2087218" cy="923330"/>
          </a:xfrm>
          <a:prstGeom prst="rect">
            <a:avLst/>
          </a:prstGeom>
          <a:noFill/>
        </p:spPr>
        <p:txBody>
          <a:bodyPr wrap="square" rtlCol="0">
            <a:spAutoFit/>
          </a:bodyPr>
          <a:lstStyle/>
          <a:p>
            <a:r>
              <a:rPr lang="en-US" dirty="0"/>
              <a:t>Should I use EBP or Contact Precautions???</a:t>
            </a:r>
          </a:p>
        </p:txBody>
      </p:sp>
    </p:spTree>
    <p:extLst>
      <p:ext uri="{BB962C8B-B14F-4D97-AF65-F5344CB8AC3E}">
        <p14:creationId xmlns:p14="http://schemas.microsoft.com/office/powerpoint/2010/main" val="56998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DE29-6033-B29D-860F-AACC40926D8C}"/>
              </a:ext>
            </a:extLst>
          </p:cNvPr>
          <p:cNvSpPr>
            <a:spLocks noGrp="1"/>
          </p:cNvSpPr>
          <p:nvPr>
            <p:ph type="title"/>
          </p:nvPr>
        </p:nvSpPr>
        <p:spPr>
          <a:xfrm>
            <a:off x="1415067" y="76736"/>
            <a:ext cx="9720072" cy="1499616"/>
          </a:xfrm>
        </p:spPr>
        <p:txBody>
          <a:bodyPr/>
          <a:lstStyle/>
          <a:p>
            <a:pPr algn="ctr"/>
            <a:r>
              <a:rPr lang="en-US" dirty="0">
                <a:solidFill>
                  <a:schemeClr val="bg1"/>
                </a:solidFill>
              </a:rPr>
              <a:t>Cdc Recommendations for EBP</a:t>
            </a:r>
          </a:p>
        </p:txBody>
      </p:sp>
      <p:sp>
        <p:nvSpPr>
          <p:cNvPr id="3" name="Content Placeholder 2">
            <a:extLst>
              <a:ext uri="{FF2B5EF4-FFF2-40B4-BE49-F238E27FC236}">
                <a16:creationId xmlns:a16="http://schemas.microsoft.com/office/drawing/2014/main" id="{3EBD3244-AAC6-F416-3027-1BBD9E1ADB97}"/>
              </a:ext>
            </a:extLst>
          </p:cNvPr>
          <p:cNvSpPr>
            <a:spLocks noGrp="1"/>
          </p:cNvSpPr>
          <p:nvPr>
            <p:ph idx="1"/>
          </p:nvPr>
        </p:nvSpPr>
        <p:spPr>
          <a:xfrm>
            <a:off x="715618" y="1576352"/>
            <a:ext cx="10200861" cy="4960819"/>
          </a:xfrm>
        </p:spPr>
        <p:txBody>
          <a:bodyPr/>
          <a:lstStyle/>
          <a:p>
            <a:r>
              <a:rPr lang="en-US" sz="2400" dirty="0">
                <a:solidFill>
                  <a:schemeClr val="bg1"/>
                </a:solidFill>
              </a:rPr>
              <a:t>STATEMENT from the CDC </a:t>
            </a:r>
            <a:r>
              <a:rPr lang="en-US" sz="2400" i="1" dirty="0">
                <a:solidFill>
                  <a:schemeClr val="bg1"/>
                </a:solidFill>
                <a:hlinkClick r:id="rId3"/>
              </a:rPr>
              <a:t>Implementation of Personal Protective Equipment (PPE) Use in Nursing Homes to Prevent Spread of Multidrug-resistant Organisms (MDROs) </a:t>
            </a:r>
            <a:r>
              <a:rPr lang="en-US" sz="2400" dirty="0">
                <a:solidFill>
                  <a:schemeClr val="bg1"/>
                </a:solidFill>
              </a:rPr>
              <a:t>guidance that needs to be emphasized:</a:t>
            </a:r>
            <a:endParaRPr lang="en-US" sz="2400" i="1" dirty="0">
              <a:solidFill>
                <a:schemeClr val="bg1"/>
              </a:solidFill>
            </a:endParaRPr>
          </a:p>
          <a:p>
            <a:pPr marL="0" indent="0">
              <a:buNone/>
            </a:pPr>
            <a:r>
              <a:rPr lang="en-US" sz="2400" dirty="0">
                <a:solidFill>
                  <a:schemeClr val="bg1"/>
                </a:solidFill>
              </a:rPr>
              <a:t> “MDROs for which the use of EBP applies are based on local epidemiology. </a:t>
            </a:r>
            <a:r>
              <a:rPr lang="en-US" sz="2400" b="1" u="sng" dirty="0">
                <a:solidFill>
                  <a:schemeClr val="bg1"/>
                </a:solidFill>
              </a:rPr>
              <a:t>At a minimum, they should include resistant organisms targeted by CDC but can also include other epidemiologically important MDROs.</a:t>
            </a:r>
            <a:r>
              <a:rPr lang="en-US" sz="2400" b="1" dirty="0">
                <a:solidFill>
                  <a:schemeClr val="bg1"/>
                </a:solidFill>
              </a:rPr>
              <a:t>” </a:t>
            </a:r>
            <a:endParaRPr lang="en-US" sz="2400" dirty="0">
              <a:solidFill>
                <a:schemeClr val="bg1"/>
              </a:solidFill>
            </a:endParaRPr>
          </a:p>
          <a:p>
            <a:pPr marL="0" indent="0">
              <a:buNone/>
            </a:pPr>
            <a:endParaRPr lang="en-US" sz="2400" dirty="0">
              <a:solidFill>
                <a:schemeClr val="bg1"/>
              </a:solidFill>
            </a:endParaRPr>
          </a:p>
          <a:p>
            <a:pPr marL="0" indent="0">
              <a:buNone/>
            </a:pPr>
            <a:endParaRPr lang="en-US" dirty="0">
              <a:solidFill>
                <a:schemeClr val="bg1"/>
              </a:solidFill>
            </a:endParaRPr>
          </a:p>
        </p:txBody>
      </p:sp>
      <p:sp>
        <p:nvSpPr>
          <p:cNvPr id="5" name="TextBox 4">
            <a:extLst>
              <a:ext uri="{FF2B5EF4-FFF2-40B4-BE49-F238E27FC236}">
                <a16:creationId xmlns:a16="http://schemas.microsoft.com/office/drawing/2014/main" id="{BA7E0E8E-39AC-C68A-247B-42D4B5D46853}"/>
              </a:ext>
            </a:extLst>
          </p:cNvPr>
          <p:cNvSpPr txBox="1"/>
          <p:nvPr/>
        </p:nvSpPr>
        <p:spPr>
          <a:xfrm>
            <a:off x="2590800" y="6272784"/>
            <a:ext cx="6096000" cy="369332"/>
          </a:xfrm>
          <a:prstGeom prst="rect">
            <a:avLst/>
          </a:prstGeom>
          <a:noFill/>
        </p:spPr>
        <p:txBody>
          <a:bodyPr wrap="square">
            <a:spAutoFit/>
          </a:bodyPr>
          <a:lstStyle/>
          <a:p>
            <a:r>
              <a:rPr lang="en-US" dirty="0">
                <a:solidFill>
                  <a:schemeClr val="bg1"/>
                </a:solidFill>
              </a:rPr>
              <a:t>https://www.cdc.gov/hai/containment/PPE-Nursing-Homes.html</a:t>
            </a:r>
          </a:p>
        </p:txBody>
      </p:sp>
    </p:spTree>
    <p:extLst>
      <p:ext uri="{BB962C8B-B14F-4D97-AF65-F5344CB8AC3E}">
        <p14:creationId xmlns:p14="http://schemas.microsoft.com/office/powerpoint/2010/main" val="48322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68F2-BD5F-0C5C-A643-0C3B6F24F4B5}"/>
              </a:ext>
            </a:extLst>
          </p:cNvPr>
          <p:cNvSpPr>
            <a:spLocks noGrp="1"/>
          </p:cNvSpPr>
          <p:nvPr>
            <p:ph type="title"/>
          </p:nvPr>
        </p:nvSpPr>
        <p:spPr>
          <a:xfrm>
            <a:off x="1348806" y="439442"/>
            <a:ext cx="9720072" cy="567723"/>
          </a:xfrm>
        </p:spPr>
        <p:txBody>
          <a:bodyPr>
            <a:noAutofit/>
          </a:bodyPr>
          <a:lstStyle/>
          <a:p>
            <a:pPr algn="ctr"/>
            <a:r>
              <a:rPr lang="en-US" sz="4400" dirty="0">
                <a:solidFill>
                  <a:schemeClr val="bg1"/>
                </a:solidFill>
              </a:rPr>
              <a:t>Determining the type of precautions to use</a:t>
            </a:r>
          </a:p>
        </p:txBody>
      </p:sp>
      <p:sp>
        <p:nvSpPr>
          <p:cNvPr id="3" name="TextBox 2">
            <a:extLst>
              <a:ext uri="{FF2B5EF4-FFF2-40B4-BE49-F238E27FC236}">
                <a16:creationId xmlns:a16="http://schemas.microsoft.com/office/drawing/2014/main" id="{391613C4-33F2-36CB-F6E6-566D6B12BC06}"/>
              </a:ext>
            </a:extLst>
          </p:cNvPr>
          <p:cNvSpPr txBox="1"/>
          <p:nvPr/>
        </p:nvSpPr>
        <p:spPr>
          <a:xfrm>
            <a:off x="606289" y="1517373"/>
            <a:ext cx="9339468" cy="3416320"/>
          </a:xfrm>
          <a:prstGeom prst="rect">
            <a:avLst/>
          </a:prstGeom>
          <a:noFill/>
        </p:spPr>
        <p:txBody>
          <a:bodyPr wrap="square" rtlCol="0">
            <a:spAutoFit/>
          </a:bodyPr>
          <a:lstStyle/>
          <a:p>
            <a:r>
              <a:rPr lang="en-US" sz="2400" dirty="0">
                <a:solidFill>
                  <a:schemeClr val="bg1"/>
                </a:solidFill>
              </a:rPr>
              <a:t>When determining which type of Transmission-Based Precautions to use among residents in long-term care facilities, facilities should consider using one or more of the following approaches, keeping in mind that Standard Precautions should be used on all residents during all care:</a:t>
            </a:r>
          </a:p>
          <a:p>
            <a:endParaRPr lang="en-US" sz="2400" dirty="0">
              <a:solidFill>
                <a:schemeClr val="bg1"/>
              </a:solidFill>
            </a:endParaRPr>
          </a:p>
          <a:p>
            <a:pPr lvl="1"/>
            <a:r>
              <a:rPr lang="en-US" sz="3200" b="1" dirty="0">
                <a:solidFill>
                  <a:schemeClr val="bg1"/>
                </a:solidFill>
              </a:rPr>
              <a:t>PATHOGEN-BASED APPROACH</a:t>
            </a:r>
          </a:p>
          <a:p>
            <a:pPr lvl="1"/>
            <a:endParaRPr lang="en-US" sz="3200" b="1" dirty="0">
              <a:solidFill>
                <a:schemeClr val="bg1"/>
              </a:solidFill>
            </a:endParaRPr>
          </a:p>
          <a:p>
            <a:pPr lvl="1"/>
            <a:r>
              <a:rPr lang="en-US" sz="3200" b="1" dirty="0">
                <a:solidFill>
                  <a:schemeClr val="bg1"/>
                </a:solidFill>
              </a:rPr>
              <a:t>RISK-BASED APPROACH</a:t>
            </a:r>
          </a:p>
        </p:txBody>
      </p:sp>
      <p:pic>
        <p:nvPicPr>
          <p:cNvPr id="4" name="Picture 3">
            <a:extLst>
              <a:ext uri="{FF2B5EF4-FFF2-40B4-BE49-F238E27FC236}">
                <a16:creationId xmlns:a16="http://schemas.microsoft.com/office/drawing/2014/main" id="{16C9BD51-D1C4-178C-CC1B-B7A86424C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579" y="3220350"/>
            <a:ext cx="2718865" cy="3339476"/>
          </a:xfrm>
          <a:prstGeom prst="rect">
            <a:avLst/>
          </a:prstGeom>
        </p:spPr>
      </p:pic>
      <p:sp>
        <p:nvSpPr>
          <p:cNvPr id="5" name="TextBox 4">
            <a:extLst>
              <a:ext uri="{FF2B5EF4-FFF2-40B4-BE49-F238E27FC236}">
                <a16:creationId xmlns:a16="http://schemas.microsoft.com/office/drawing/2014/main" id="{71063971-692A-4A76-323D-FF293E8D75AE}"/>
              </a:ext>
            </a:extLst>
          </p:cNvPr>
          <p:cNvSpPr txBox="1"/>
          <p:nvPr/>
        </p:nvSpPr>
        <p:spPr>
          <a:xfrm flipH="1">
            <a:off x="8964011" y="6500192"/>
            <a:ext cx="1842052" cy="307777"/>
          </a:xfrm>
          <a:prstGeom prst="rect">
            <a:avLst/>
          </a:prstGeom>
          <a:noFill/>
        </p:spPr>
        <p:txBody>
          <a:bodyPr wrap="square" rtlCol="0">
            <a:spAutoFit/>
          </a:bodyPr>
          <a:lstStyle/>
          <a:p>
            <a:r>
              <a:rPr lang="en-US" sz="1400" dirty="0">
                <a:solidFill>
                  <a:schemeClr val="bg1"/>
                </a:solidFill>
              </a:rPr>
              <a:t>Clipartcraft.com</a:t>
            </a:r>
          </a:p>
        </p:txBody>
      </p:sp>
    </p:spTree>
    <p:extLst>
      <p:ext uri="{BB962C8B-B14F-4D97-AF65-F5344CB8AC3E}">
        <p14:creationId xmlns:p14="http://schemas.microsoft.com/office/powerpoint/2010/main" val="193459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33A4-4441-E04E-71D4-ACD8F34D87E1}"/>
              </a:ext>
            </a:extLst>
          </p:cNvPr>
          <p:cNvSpPr>
            <a:spLocks noGrp="1"/>
          </p:cNvSpPr>
          <p:nvPr>
            <p:ph type="title"/>
          </p:nvPr>
        </p:nvSpPr>
        <p:spPr>
          <a:xfrm>
            <a:off x="1116894" y="-50888"/>
            <a:ext cx="9720072" cy="1499616"/>
          </a:xfrm>
        </p:spPr>
        <p:txBody>
          <a:bodyPr>
            <a:normAutofit/>
          </a:bodyPr>
          <a:lstStyle/>
          <a:p>
            <a:pPr algn="ctr"/>
            <a:r>
              <a:rPr lang="en-US" sz="4400" dirty="0">
                <a:solidFill>
                  <a:schemeClr val="bg1"/>
                </a:solidFill>
              </a:rPr>
              <a:t>Pathogen-based Approach</a:t>
            </a:r>
          </a:p>
        </p:txBody>
      </p:sp>
      <p:sp>
        <p:nvSpPr>
          <p:cNvPr id="3" name="TextBox 2">
            <a:extLst>
              <a:ext uri="{FF2B5EF4-FFF2-40B4-BE49-F238E27FC236}">
                <a16:creationId xmlns:a16="http://schemas.microsoft.com/office/drawing/2014/main" id="{234AF01C-DCFB-2417-C6A0-8DEB968FBF06}"/>
              </a:ext>
            </a:extLst>
          </p:cNvPr>
          <p:cNvSpPr txBox="1"/>
          <p:nvPr/>
        </p:nvSpPr>
        <p:spPr>
          <a:xfrm>
            <a:off x="298174" y="1623391"/>
            <a:ext cx="11893826" cy="4154984"/>
          </a:xfrm>
          <a:prstGeom prst="rect">
            <a:avLst/>
          </a:prstGeom>
          <a:noFill/>
        </p:spPr>
        <p:txBody>
          <a:bodyPr wrap="square" rtlCol="0">
            <a:spAutoFit/>
          </a:bodyPr>
          <a:lstStyle/>
          <a:p>
            <a:r>
              <a:rPr lang="en-US" sz="2400" b="1" u="sng" dirty="0">
                <a:solidFill>
                  <a:schemeClr val="bg1"/>
                </a:solidFill>
              </a:rPr>
              <a:t>Pathogen-based:    </a:t>
            </a:r>
          </a:p>
          <a:p>
            <a:endParaRPr lang="en-US" sz="2400" u="sng" dirty="0">
              <a:solidFill>
                <a:schemeClr val="bg1"/>
              </a:solidFill>
            </a:endParaRPr>
          </a:p>
          <a:p>
            <a:r>
              <a:rPr lang="en-US" sz="2400" dirty="0">
                <a:solidFill>
                  <a:schemeClr val="bg1"/>
                </a:solidFill>
              </a:rPr>
              <a:t>a) </a:t>
            </a:r>
            <a:r>
              <a:rPr lang="en-US" sz="2400" u="sng" dirty="0">
                <a:solidFill>
                  <a:schemeClr val="bg1"/>
                </a:solidFill>
              </a:rPr>
              <a:t>XDROs</a:t>
            </a:r>
            <a:r>
              <a:rPr lang="en-US" sz="2400" dirty="0">
                <a:solidFill>
                  <a:schemeClr val="bg1"/>
                </a:solidFill>
              </a:rPr>
              <a:t>:  EBP may be used for residents with an XDRO unless the resident has draining wounds that can't be contained (e.g., residents who cannot maintain adequate hygiene) and/or diarrhea, in which case Contact Precautions would be indicated.</a:t>
            </a:r>
          </a:p>
          <a:p>
            <a:endParaRPr lang="en-US" sz="2400" dirty="0">
              <a:solidFill>
                <a:schemeClr val="bg1"/>
              </a:solidFill>
            </a:endParaRPr>
          </a:p>
          <a:p>
            <a:r>
              <a:rPr lang="en-US" sz="2400" dirty="0">
                <a:solidFill>
                  <a:schemeClr val="bg1"/>
                </a:solidFill>
              </a:rPr>
              <a:t>b) </a:t>
            </a:r>
            <a:r>
              <a:rPr lang="en-US" sz="2400" u="sng" dirty="0">
                <a:solidFill>
                  <a:schemeClr val="bg1"/>
                </a:solidFill>
              </a:rPr>
              <a:t>MDROs</a:t>
            </a:r>
            <a:r>
              <a:rPr lang="en-US" sz="2400" dirty="0">
                <a:solidFill>
                  <a:schemeClr val="bg1"/>
                </a:solidFill>
              </a:rPr>
              <a:t>:  A facility should use a risk-based approach to determine what type of precautions (Contact or EBP), if any, are warranted for a resident colonized or infected with MDROs. A risk-based approach takes into consideration the resident’s clinical situation, and the prevalence or incidence of MDROs in the facility. Consider this approach for residents with organisms not previously encountered in the facility.</a:t>
            </a:r>
          </a:p>
        </p:txBody>
      </p:sp>
    </p:spTree>
    <p:extLst>
      <p:ext uri="{BB962C8B-B14F-4D97-AF65-F5344CB8AC3E}">
        <p14:creationId xmlns:p14="http://schemas.microsoft.com/office/powerpoint/2010/main" val="209426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5446-42CE-8A5C-3A32-049CC0AD0E5D}"/>
              </a:ext>
            </a:extLst>
          </p:cNvPr>
          <p:cNvSpPr>
            <a:spLocks noGrp="1"/>
          </p:cNvSpPr>
          <p:nvPr>
            <p:ph type="title"/>
          </p:nvPr>
        </p:nvSpPr>
        <p:spPr>
          <a:xfrm>
            <a:off x="1070511" y="366556"/>
            <a:ext cx="9720072" cy="912280"/>
          </a:xfrm>
        </p:spPr>
        <p:txBody>
          <a:bodyPr>
            <a:normAutofit/>
          </a:bodyPr>
          <a:lstStyle/>
          <a:p>
            <a:pPr algn="ctr"/>
            <a:r>
              <a:rPr lang="en-US" sz="4400" dirty="0">
                <a:solidFill>
                  <a:schemeClr val="bg1"/>
                </a:solidFill>
              </a:rPr>
              <a:t>Risk-based approach</a:t>
            </a:r>
          </a:p>
        </p:txBody>
      </p:sp>
      <p:sp>
        <p:nvSpPr>
          <p:cNvPr id="4" name="TextBox 3">
            <a:extLst>
              <a:ext uri="{FF2B5EF4-FFF2-40B4-BE49-F238E27FC236}">
                <a16:creationId xmlns:a16="http://schemas.microsoft.com/office/drawing/2014/main" id="{03BD931B-C67E-412F-4720-0C067A4C2726}"/>
              </a:ext>
            </a:extLst>
          </p:cNvPr>
          <p:cNvSpPr txBox="1"/>
          <p:nvPr/>
        </p:nvSpPr>
        <p:spPr>
          <a:xfrm>
            <a:off x="536713" y="1524000"/>
            <a:ext cx="11198087" cy="4893647"/>
          </a:xfrm>
          <a:prstGeom prst="rect">
            <a:avLst/>
          </a:prstGeom>
          <a:noFill/>
        </p:spPr>
        <p:txBody>
          <a:bodyPr wrap="square" rtlCol="0">
            <a:spAutoFit/>
          </a:bodyPr>
          <a:lstStyle/>
          <a:p>
            <a:r>
              <a:rPr lang="en-US" sz="2400" b="1" u="sng" dirty="0">
                <a:solidFill>
                  <a:schemeClr val="bg1"/>
                </a:solidFill>
              </a:rPr>
              <a:t>Risk-based:   </a:t>
            </a:r>
          </a:p>
          <a:p>
            <a:endParaRPr lang="en-US" sz="2400" dirty="0">
              <a:solidFill>
                <a:schemeClr val="bg1"/>
              </a:solidFill>
            </a:endParaRPr>
          </a:p>
          <a:p>
            <a:r>
              <a:rPr lang="en-US" sz="2400" dirty="0">
                <a:solidFill>
                  <a:schemeClr val="bg1"/>
                </a:solidFill>
              </a:rPr>
              <a:t>a) Use EBP for residents with wounds requiring dressings (e.g., pressure ulcers, diabetic foot ulcers, unhealed surgical wounds, and chronic venous stasis ulcers) </a:t>
            </a:r>
            <a:r>
              <a:rPr lang="en-US" sz="2400" u="sng" dirty="0">
                <a:solidFill>
                  <a:schemeClr val="bg1"/>
                </a:solidFill>
              </a:rPr>
              <a:t>UNLESS</a:t>
            </a:r>
            <a:r>
              <a:rPr lang="en-US" sz="2400" dirty="0">
                <a:solidFill>
                  <a:schemeClr val="bg1"/>
                </a:solidFill>
              </a:rPr>
              <a:t> the drainage from the wound cannot be contained (e.g., residents who cannot maintain adequate hygiene), or the resident is colonized or infected with an infection or condition listed in CDC’s Guideline for Isolation Precautions Appendix A where Contact Precautions are recommended.</a:t>
            </a:r>
          </a:p>
          <a:p>
            <a:endParaRPr lang="en-US" sz="2400" dirty="0">
              <a:solidFill>
                <a:schemeClr val="bg1"/>
              </a:solidFill>
            </a:endParaRPr>
          </a:p>
          <a:p>
            <a:r>
              <a:rPr lang="en-US" sz="2400" dirty="0">
                <a:solidFill>
                  <a:schemeClr val="bg1"/>
                </a:solidFill>
              </a:rPr>
              <a:t>b) Use EBP for residents with any indwelling devices (e.g., central lines, urinary catheters, feeding tubes, hemodialysis catheters, tracheostomies, and ventilators) </a:t>
            </a:r>
            <a:r>
              <a:rPr lang="en-US" sz="2400" u="sng" dirty="0">
                <a:solidFill>
                  <a:schemeClr val="bg1"/>
                </a:solidFill>
              </a:rPr>
              <a:t>UNLESS</a:t>
            </a:r>
            <a:r>
              <a:rPr lang="en-US" sz="2400" dirty="0">
                <a:solidFill>
                  <a:schemeClr val="bg1"/>
                </a:solidFill>
              </a:rPr>
              <a:t> the resident is colonized or infected with an infection or condition listed in CDC’s Appendix A where Contact Precautions are recommended. </a:t>
            </a:r>
          </a:p>
        </p:txBody>
      </p:sp>
    </p:spTree>
    <p:extLst>
      <p:ext uri="{BB962C8B-B14F-4D97-AF65-F5344CB8AC3E}">
        <p14:creationId xmlns:p14="http://schemas.microsoft.com/office/powerpoint/2010/main" val="223289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D1C3-6126-ED1D-516A-65E431CF07A2}"/>
              </a:ext>
            </a:extLst>
          </p:cNvPr>
          <p:cNvSpPr>
            <a:spLocks noGrp="1"/>
          </p:cNvSpPr>
          <p:nvPr>
            <p:ph type="title"/>
          </p:nvPr>
        </p:nvSpPr>
        <p:spPr/>
        <p:txBody>
          <a:bodyPr>
            <a:normAutofit fontScale="90000"/>
          </a:bodyPr>
          <a:lstStyle/>
          <a:p>
            <a:r>
              <a:rPr lang="en-US" sz="4400" dirty="0"/>
              <a:t>Wounds requiring a dressing</a:t>
            </a:r>
            <a:br>
              <a:rPr lang="en-US" sz="3600" dirty="0"/>
            </a:br>
            <a:r>
              <a:rPr lang="en-US" sz="3600" dirty="0"/>
              <a:t>	What type of wounds are we talking about?</a:t>
            </a:r>
            <a:br>
              <a:rPr lang="en-US" sz="3600" dirty="0"/>
            </a:br>
            <a:endParaRPr lang="en-US" sz="3600" dirty="0"/>
          </a:p>
        </p:txBody>
      </p:sp>
      <p:sp>
        <p:nvSpPr>
          <p:cNvPr id="3" name="Content Placeholder 2">
            <a:extLst>
              <a:ext uri="{FF2B5EF4-FFF2-40B4-BE49-F238E27FC236}">
                <a16:creationId xmlns:a16="http://schemas.microsoft.com/office/drawing/2014/main" id="{F5E03FE9-BC06-C40C-9CFD-F57D67B3D5E0}"/>
              </a:ext>
            </a:extLst>
          </p:cNvPr>
          <p:cNvSpPr>
            <a:spLocks noGrp="1"/>
          </p:cNvSpPr>
          <p:nvPr>
            <p:ph idx="1"/>
          </p:nvPr>
        </p:nvSpPr>
        <p:spPr/>
        <p:txBody>
          <a:bodyPr/>
          <a:lstStyle/>
          <a:p>
            <a:r>
              <a:rPr lang="en-US" dirty="0"/>
              <a:t>CDC does not typically include a skin break/tear that would be covered by a band-aid or another type of dressing similar to a band-aid as a wound requiring a dressing.</a:t>
            </a:r>
          </a:p>
          <a:p>
            <a:r>
              <a:rPr lang="en-US" dirty="0"/>
              <a:t>CDC consider the following as “wounds requiring a dressing” </a:t>
            </a:r>
          </a:p>
          <a:p>
            <a:pPr lvl="5">
              <a:buFont typeface="Wingdings" panose="05000000000000000000" pitchFamily="2" charset="2"/>
              <a:buChar char="§"/>
            </a:pPr>
            <a:r>
              <a:rPr lang="en-US" sz="2400" dirty="0"/>
              <a:t>pressure ulcers</a:t>
            </a:r>
          </a:p>
          <a:p>
            <a:pPr lvl="5">
              <a:buFont typeface="Wingdings" panose="05000000000000000000" pitchFamily="2" charset="2"/>
              <a:buChar char="§"/>
            </a:pPr>
            <a:r>
              <a:rPr lang="en-US" sz="2400" dirty="0"/>
              <a:t>diabetic foot ulcers</a:t>
            </a:r>
          </a:p>
          <a:p>
            <a:pPr lvl="5">
              <a:buFont typeface="Wingdings" panose="05000000000000000000" pitchFamily="2" charset="2"/>
              <a:buChar char="§"/>
            </a:pPr>
            <a:r>
              <a:rPr lang="en-US" sz="2400" dirty="0"/>
              <a:t>unhealed surgical wounds </a:t>
            </a:r>
          </a:p>
          <a:p>
            <a:pPr lvl="5">
              <a:buFont typeface="Wingdings" panose="05000000000000000000" pitchFamily="2" charset="2"/>
              <a:buChar char="§"/>
            </a:pPr>
            <a:r>
              <a:rPr lang="en-US" sz="2400" dirty="0"/>
              <a:t>other wounds, such as chronic venous stasis ulcers.</a:t>
            </a:r>
          </a:p>
        </p:txBody>
      </p:sp>
      <p:sp>
        <p:nvSpPr>
          <p:cNvPr id="4" name="TextBox 3">
            <a:extLst>
              <a:ext uri="{FF2B5EF4-FFF2-40B4-BE49-F238E27FC236}">
                <a16:creationId xmlns:a16="http://schemas.microsoft.com/office/drawing/2014/main" id="{969EB20B-0A92-FC9F-47D5-EFE5851658ED}"/>
              </a:ext>
            </a:extLst>
          </p:cNvPr>
          <p:cNvSpPr txBox="1"/>
          <p:nvPr/>
        </p:nvSpPr>
        <p:spPr>
          <a:xfrm>
            <a:off x="5360504" y="5718314"/>
            <a:ext cx="5579166" cy="646331"/>
          </a:xfrm>
          <a:prstGeom prst="rect">
            <a:avLst/>
          </a:prstGeom>
          <a:noFill/>
          <a:ln w="41275">
            <a:solidFill>
              <a:schemeClr val="accent1">
                <a:hueOff val="0"/>
                <a:satOff val="0"/>
                <a:lumOff val="0"/>
              </a:schemeClr>
            </a:solidFill>
          </a:ln>
        </p:spPr>
        <p:txBody>
          <a:bodyPr wrap="square" rtlCol="0">
            <a:spAutoFit/>
          </a:bodyPr>
          <a:lstStyle/>
          <a:p>
            <a:r>
              <a:rPr lang="en-US" b="1" dirty="0"/>
              <a:t>These are surgical wounds that aren’t healing…NOT a fresh post-op surgical wound for total joints, etc. </a:t>
            </a:r>
          </a:p>
        </p:txBody>
      </p:sp>
      <p:sp>
        <p:nvSpPr>
          <p:cNvPr id="5" name="Arrow: Bent-Up 4">
            <a:extLst>
              <a:ext uri="{FF2B5EF4-FFF2-40B4-BE49-F238E27FC236}">
                <a16:creationId xmlns:a16="http://schemas.microsoft.com/office/drawing/2014/main" id="{041C6FE9-BFC0-900C-1F4D-AEE1BDB0B5A5}"/>
              </a:ext>
            </a:extLst>
          </p:cNvPr>
          <p:cNvSpPr/>
          <p:nvPr/>
        </p:nvSpPr>
        <p:spPr>
          <a:xfrm rot="5400000" flipH="1" flipV="1">
            <a:off x="7394810" y="2368924"/>
            <a:ext cx="1285466" cy="541331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577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CA9A-76A2-AE15-A76D-B54C0D2FA3B3}"/>
              </a:ext>
            </a:extLst>
          </p:cNvPr>
          <p:cNvSpPr>
            <a:spLocks noGrp="1"/>
          </p:cNvSpPr>
          <p:nvPr>
            <p:ph type="title"/>
          </p:nvPr>
        </p:nvSpPr>
        <p:spPr/>
        <p:txBody>
          <a:bodyPr>
            <a:normAutofit/>
          </a:bodyPr>
          <a:lstStyle/>
          <a:p>
            <a:r>
              <a:rPr lang="en-US" sz="4400" dirty="0"/>
              <a:t>A review of the basics</a:t>
            </a:r>
          </a:p>
        </p:txBody>
      </p:sp>
      <p:sp>
        <p:nvSpPr>
          <p:cNvPr id="4" name="Text Placeholder 3">
            <a:extLst>
              <a:ext uri="{FF2B5EF4-FFF2-40B4-BE49-F238E27FC236}">
                <a16:creationId xmlns:a16="http://schemas.microsoft.com/office/drawing/2014/main" id="{D90E5555-7641-74E6-215D-F3A4BB6B943A}"/>
              </a:ext>
            </a:extLst>
          </p:cNvPr>
          <p:cNvSpPr>
            <a:spLocks noGrp="1"/>
          </p:cNvSpPr>
          <p:nvPr>
            <p:ph type="body" sz="half" idx="2"/>
          </p:nvPr>
        </p:nvSpPr>
        <p:spPr/>
        <p:txBody>
          <a:bodyPr/>
          <a:lstStyle/>
          <a:p>
            <a:r>
              <a:rPr lang="en-US" dirty="0"/>
              <a:t>Colonization/Infection</a:t>
            </a:r>
          </a:p>
          <a:p>
            <a:r>
              <a:rPr lang="en-US" dirty="0"/>
              <a:t>Standard Precautions</a:t>
            </a:r>
          </a:p>
          <a:p>
            <a:r>
              <a:rPr lang="en-US" dirty="0"/>
              <a:t>Personal Protective Equipment (PPE)</a:t>
            </a:r>
          </a:p>
        </p:txBody>
      </p:sp>
    </p:spTree>
    <p:extLst>
      <p:ext uri="{BB962C8B-B14F-4D97-AF65-F5344CB8AC3E}">
        <p14:creationId xmlns:p14="http://schemas.microsoft.com/office/powerpoint/2010/main" val="2471820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F94-0AA2-4279-A55A-6B15D4F65CF9}"/>
              </a:ext>
            </a:extLst>
          </p:cNvPr>
          <p:cNvSpPr>
            <a:spLocks noGrp="1"/>
          </p:cNvSpPr>
          <p:nvPr>
            <p:ph type="title"/>
          </p:nvPr>
        </p:nvSpPr>
        <p:spPr/>
        <p:txBody>
          <a:bodyPr>
            <a:normAutofit/>
          </a:bodyPr>
          <a:lstStyle/>
          <a:p>
            <a:r>
              <a:rPr lang="en-US" sz="4400" dirty="0"/>
              <a:t>Indwelling medical devices</a:t>
            </a:r>
            <a:br>
              <a:rPr lang="en-US" sz="3600" dirty="0"/>
            </a:br>
            <a:r>
              <a:rPr lang="en-US" sz="3600" dirty="0"/>
              <a:t>	</a:t>
            </a:r>
            <a:r>
              <a:rPr lang="en-US" sz="3200" dirty="0"/>
              <a:t>What type of medical devices are we talking about?</a:t>
            </a:r>
            <a:endParaRPr lang="en-US" sz="2400" dirty="0"/>
          </a:p>
        </p:txBody>
      </p:sp>
      <p:sp>
        <p:nvSpPr>
          <p:cNvPr id="3" name="Content Placeholder 2">
            <a:extLst>
              <a:ext uri="{FF2B5EF4-FFF2-40B4-BE49-F238E27FC236}">
                <a16:creationId xmlns:a16="http://schemas.microsoft.com/office/drawing/2014/main" id="{2281C839-6967-4352-A11F-ECD51E9C949F}"/>
              </a:ext>
            </a:extLst>
          </p:cNvPr>
          <p:cNvSpPr>
            <a:spLocks noGrp="1"/>
          </p:cNvSpPr>
          <p:nvPr>
            <p:ph idx="1"/>
          </p:nvPr>
        </p:nvSpPr>
        <p:spPr/>
        <p:txBody>
          <a:bodyPr>
            <a:normAutofit lnSpcReduction="10000"/>
          </a:bodyPr>
          <a:lstStyle/>
          <a:p>
            <a:r>
              <a:rPr lang="en-US" dirty="0"/>
              <a:t>CDC defines indwelling medical devices as those that </a:t>
            </a:r>
            <a:r>
              <a:rPr lang="en-US" b="1" i="1" dirty="0"/>
              <a:t>communicate</a:t>
            </a:r>
            <a:r>
              <a:rPr lang="en-US" dirty="0"/>
              <a:t> to the outside. </a:t>
            </a:r>
          </a:p>
          <a:p>
            <a:r>
              <a:rPr lang="en-US" dirty="0"/>
              <a:t>CDC would not classify a dialysis fistula as an indwelling medical device if it has healed, but it does include hemodialysis catheters that have direct access to the outside.</a:t>
            </a:r>
          </a:p>
          <a:p>
            <a:r>
              <a:rPr lang="en-US" dirty="0"/>
              <a:t>CDC considers the following as “indwelling medical devices”</a:t>
            </a:r>
          </a:p>
          <a:p>
            <a:pPr lvl="4"/>
            <a:r>
              <a:rPr lang="en-US" sz="2400" dirty="0"/>
              <a:t>central lines </a:t>
            </a:r>
          </a:p>
          <a:p>
            <a:pPr lvl="4"/>
            <a:r>
              <a:rPr lang="en-US" sz="2400" dirty="0"/>
              <a:t>urinary catheters </a:t>
            </a:r>
          </a:p>
          <a:p>
            <a:pPr lvl="4"/>
            <a:r>
              <a:rPr lang="en-US" sz="2400" dirty="0"/>
              <a:t>feeding tubes </a:t>
            </a:r>
          </a:p>
          <a:p>
            <a:pPr lvl="4"/>
            <a:r>
              <a:rPr lang="en-US" sz="2400" dirty="0"/>
              <a:t>hemodialysis catheters</a:t>
            </a:r>
          </a:p>
          <a:p>
            <a:pPr lvl="4"/>
            <a:r>
              <a:rPr lang="en-US" sz="2400" dirty="0"/>
              <a:t>tracheostomies</a:t>
            </a:r>
          </a:p>
          <a:p>
            <a:pPr lvl="4"/>
            <a:r>
              <a:rPr lang="en-US" sz="2400" dirty="0"/>
              <a:t>ventilators </a:t>
            </a:r>
          </a:p>
        </p:txBody>
      </p:sp>
      <p:sp>
        <p:nvSpPr>
          <p:cNvPr id="4" name="TextBox 3">
            <a:extLst>
              <a:ext uri="{FF2B5EF4-FFF2-40B4-BE49-F238E27FC236}">
                <a16:creationId xmlns:a16="http://schemas.microsoft.com/office/drawing/2014/main" id="{63BE8D95-D7CB-854E-A127-69F4370F547E}"/>
              </a:ext>
            </a:extLst>
          </p:cNvPr>
          <p:cNvSpPr txBox="1"/>
          <p:nvPr/>
        </p:nvSpPr>
        <p:spPr>
          <a:xfrm>
            <a:off x="6798364" y="5128591"/>
            <a:ext cx="4638262" cy="1384995"/>
          </a:xfrm>
          <a:prstGeom prst="rect">
            <a:avLst/>
          </a:prstGeom>
          <a:solidFill>
            <a:schemeClr val="tx1"/>
          </a:solidFill>
          <a:ln w="31750">
            <a:solidFill>
              <a:schemeClr val="accent1">
                <a:shade val="50000"/>
              </a:schemeClr>
            </a:solidFill>
          </a:ln>
        </p:spPr>
        <p:txBody>
          <a:bodyPr wrap="square" rtlCol="0">
            <a:spAutoFit/>
          </a:bodyPr>
          <a:lstStyle/>
          <a:p>
            <a:pPr algn="ctr"/>
            <a:r>
              <a:rPr lang="en-US" sz="2800" dirty="0"/>
              <a:t> </a:t>
            </a:r>
            <a:r>
              <a:rPr lang="en-US" sz="2800" dirty="0">
                <a:solidFill>
                  <a:schemeClr val="bg1"/>
                </a:solidFill>
              </a:rPr>
              <a:t>An ostomy or stoma (fresh or mature) are </a:t>
            </a:r>
            <a:r>
              <a:rPr lang="en-US" sz="2800" b="1" dirty="0">
                <a:solidFill>
                  <a:schemeClr val="bg1"/>
                </a:solidFill>
              </a:rPr>
              <a:t>NOT</a:t>
            </a:r>
            <a:r>
              <a:rPr lang="en-US" sz="2800" dirty="0">
                <a:solidFill>
                  <a:schemeClr val="bg1"/>
                </a:solidFill>
              </a:rPr>
              <a:t> an indication for EBP.</a:t>
            </a:r>
          </a:p>
        </p:txBody>
      </p:sp>
    </p:spTree>
    <p:extLst>
      <p:ext uri="{BB962C8B-B14F-4D97-AF65-F5344CB8AC3E}">
        <p14:creationId xmlns:p14="http://schemas.microsoft.com/office/powerpoint/2010/main" val="10560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7E5E-78CD-B956-EC10-4DF101355340}"/>
              </a:ext>
            </a:extLst>
          </p:cNvPr>
          <p:cNvSpPr>
            <a:spLocks noGrp="1"/>
          </p:cNvSpPr>
          <p:nvPr>
            <p:ph type="title"/>
          </p:nvPr>
        </p:nvSpPr>
        <p:spPr>
          <a:xfrm>
            <a:off x="1044005" y="-91708"/>
            <a:ext cx="4660729" cy="1737360"/>
          </a:xfrm>
        </p:spPr>
        <p:txBody>
          <a:bodyPr/>
          <a:lstStyle/>
          <a:p>
            <a:r>
              <a:rPr lang="en-US" sz="4400" dirty="0"/>
              <a:t>How to implement EBP </a:t>
            </a:r>
          </a:p>
        </p:txBody>
      </p:sp>
      <p:pic>
        <p:nvPicPr>
          <p:cNvPr id="5" name="Content Placeholder 4">
            <a:extLst>
              <a:ext uri="{FF2B5EF4-FFF2-40B4-BE49-F238E27FC236}">
                <a16:creationId xmlns:a16="http://schemas.microsoft.com/office/drawing/2014/main" id="{F8B8E06A-1838-9634-2F31-21AC227DA90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479791" y="1280559"/>
            <a:ext cx="5184775" cy="5184775"/>
          </a:xfrm>
          <a:prstGeom prst="rect">
            <a:avLst/>
          </a:prstGeom>
        </p:spPr>
      </p:pic>
      <p:sp>
        <p:nvSpPr>
          <p:cNvPr id="4" name="Text Placeholder 3">
            <a:extLst>
              <a:ext uri="{FF2B5EF4-FFF2-40B4-BE49-F238E27FC236}">
                <a16:creationId xmlns:a16="http://schemas.microsoft.com/office/drawing/2014/main" id="{FA36FAC1-2DD2-15BA-437B-0EC1AE9D8785}"/>
              </a:ext>
            </a:extLst>
          </p:cNvPr>
          <p:cNvSpPr>
            <a:spLocks noGrp="1"/>
          </p:cNvSpPr>
          <p:nvPr>
            <p:ph type="body" sz="half" idx="2"/>
          </p:nvPr>
        </p:nvSpPr>
        <p:spPr>
          <a:xfrm>
            <a:off x="834887" y="1113184"/>
            <a:ext cx="5435786" cy="5831370"/>
          </a:xfrm>
        </p:spPr>
        <p:txBody>
          <a:bodyPr>
            <a:normAutofit fontScale="85000" lnSpcReduction="10000"/>
          </a:bodyPr>
          <a:lstStyle/>
          <a:p>
            <a:pPr marL="342900" indent="-342900">
              <a:buFont typeface="Arial" panose="020B0604020202020204" pitchFamily="34" charset="0"/>
              <a:buChar char="•"/>
            </a:pPr>
            <a:r>
              <a:rPr lang="en-US" sz="2900" dirty="0"/>
              <a:t>Provide EBP education and training to staff. </a:t>
            </a:r>
          </a:p>
          <a:p>
            <a:pPr marL="342900" indent="-342900">
              <a:buFont typeface="Arial" panose="020B0604020202020204" pitchFamily="34" charset="0"/>
              <a:buChar char="•"/>
            </a:pPr>
            <a:r>
              <a:rPr lang="en-US" sz="2900" dirty="0"/>
              <a:t>Validate competency of staff on PPE use for EBP.</a:t>
            </a:r>
          </a:p>
          <a:p>
            <a:pPr marL="342900" indent="-342900">
              <a:buFont typeface="Arial" panose="020B0604020202020204" pitchFamily="34" charset="0"/>
              <a:buChar char="•"/>
            </a:pPr>
            <a:r>
              <a:rPr lang="en-US" sz="2900" dirty="0"/>
              <a:t>Start Slow!   (e.g., start with one unit and ensure everyone understands the principles of EBP before moving to the next unit).</a:t>
            </a:r>
          </a:p>
          <a:p>
            <a:pPr marL="342900" indent="-342900">
              <a:buFont typeface="Arial" panose="020B0604020202020204" pitchFamily="34" charset="0"/>
              <a:buChar char="•"/>
            </a:pPr>
            <a:r>
              <a:rPr lang="en-US" sz="2900" dirty="0"/>
              <a:t>Select a unit that has a higher burden of XDROs or MDROs or a unit where ventilators or trach residents reside.</a:t>
            </a:r>
          </a:p>
          <a:p>
            <a:pPr marL="342900" indent="-342900">
              <a:buFont typeface="Arial" panose="020B0604020202020204" pitchFamily="34" charset="0"/>
              <a:buChar char="•"/>
            </a:pPr>
            <a:r>
              <a:rPr lang="en-US" sz="2900" dirty="0"/>
              <a:t>Consider using the </a:t>
            </a:r>
            <a:r>
              <a:rPr lang="en-US" sz="2900" dirty="0">
                <a:hlinkClick r:id="rId4"/>
              </a:rPr>
              <a:t>CDC Pre-implementation tool for EBP</a:t>
            </a:r>
            <a:r>
              <a:rPr lang="en-US" sz="2900" dirty="0"/>
              <a:t> to assess readiness.</a:t>
            </a:r>
          </a:p>
          <a:p>
            <a:endParaRPr lang="en-US" dirty="0"/>
          </a:p>
        </p:txBody>
      </p:sp>
      <p:sp>
        <p:nvSpPr>
          <p:cNvPr id="6" name="TextBox 5">
            <a:extLst>
              <a:ext uri="{FF2B5EF4-FFF2-40B4-BE49-F238E27FC236}">
                <a16:creationId xmlns:a16="http://schemas.microsoft.com/office/drawing/2014/main" id="{34DDE992-5044-F07D-D13F-3EF92D0FDAAF}"/>
              </a:ext>
            </a:extLst>
          </p:cNvPr>
          <p:cNvSpPr txBox="1"/>
          <p:nvPr/>
        </p:nvSpPr>
        <p:spPr>
          <a:xfrm rot="5400000">
            <a:off x="11313017" y="5766168"/>
            <a:ext cx="1121333" cy="276999"/>
          </a:xfrm>
          <a:prstGeom prst="rect">
            <a:avLst/>
          </a:prstGeom>
          <a:noFill/>
        </p:spPr>
        <p:txBody>
          <a:bodyPr wrap="none" rtlCol="0">
            <a:spAutoFit/>
          </a:bodyPr>
          <a:lstStyle/>
          <a:p>
            <a:r>
              <a:rPr lang="en-US" sz="1200" dirty="0"/>
              <a:t>Redbubble.com</a:t>
            </a:r>
          </a:p>
        </p:txBody>
      </p:sp>
    </p:spTree>
    <p:extLst>
      <p:ext uri="{BB962C8B-B14F-4D97-AF65-F5344CB8AC3E}">
        <p14:creationId xmlns:p14="http://schemas.microsoft.com/office/powerpoint/2010/main" val="2559146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97FCB-53E3-B778-2F31-4F33A2441D24}"/>
              </a:ext>
            </a:extLst>
          </p:cNvPr>
          <p:cNvSpPr txBox="1"/>
          <p:nvPr/>
        </p:nvSpPr>
        <p:spPr>
          <a:xfrm>
            <a:off x="245165" y="801758"/>
            <a:ext cx="11946835" cy="7109639"/>
          </a:xfrm>
          <a:prstGeom prst="rect">
            <a:avLst/>
          </a:prstGeom>
          <a:noFill/>
        </p:spPr>
        <p:txBody>
          <a:bodyPr wrap="square" rtlCol="0">
            <a:spAutoFit/>
          </a:bodyPr>
          <a:lstStyle/>
          <a:p>
            <a:r>
              <a:rPr lang="en-US" sz="1600" b="1" dirty="0">
                <a:solidFill>
                  <a:schemeClr val="bg1"/>
                </a:solidFill>
              </a:rPr>
              <a:t>Pre-Implementation Tool—Enhanced Barrier Precautions (EBP)</a:t>
            </a:r>
          </a:p>
          <a:p>
            <a:r>
              <a:rPr lang="en-US" sz="1600" dirty="0">
                <a:solidFill>
                  <a:schemeClr val="bg1"/>
                </a:solidFill>
                <a:hlinkClick r:id="rId3">
                  <a:extLst>
                    <a:ext uri="{A12FA001-AC4F-418D-AE19-62706E023703}">
                      <ahyp:hlinkClr xmlns:ahyp="http://schemas.microsoft.com/office/drawing/2018/hyperlinkcolor" val="tx"/>
                    </a:ext>
                  </a:extLst>
                </a:hlinkClick>
              </a:rPr>
              <a:t>https://www.cdc.gov/hai/pdfs/containment/Pre-Implementation-Tool-for-Enhanced-Barrier-Precautions-508.pdf</a:t>
            </a:r>
            <a:endParaRPr lang="en-US" sz="1600" dirty="0">
              <a:solidFill>
                <a:schemeClr val="bg1"/>
              </a:solidFill>
            </a:endParaRPr>
          </a:p>
          <a:p>
            <a:endParaRPr lang="en-US" sz="1600" dirty="0">
              <a:solidFill>
                <a:schemeClr val="bg1"/>
              </a:solidFill>
            </a:endParaRPr>
          </a:p>
          <a:p>
            <a:r>
              <a:rPr lang="en-US" sz="1600" b="1" dirty="0">
                <a:solidFill>
                  <a:schemeClr val="bg1"/>
                </a:solidFill>
              </a:rPr>
              <a:t>Implementation Guide</a:t>
            </a:r>
          </a:p>
          <a:p>
            <a:r>
              <a:rPr lang="en-US" sz="1600" dirty="0">
                <a:solidFill>
                  <a:schemeClr val="bg1"/>
                </a:solidFill>
                <a:hlinkClick r:id="rId4">
                  <a:extLst>
                    <a:ext uri="{A12FA001-AC4F-418D-AE19-62706E023703}">
                      <ahyp:hlinkClr xmlns:ahyp="http://schemas.microsoft.com/office/drawing/2018/hyperlinkcolor" val="tx"/>
                    </a:ext>
                  </a:extLst>
                </a:hlinkClick>
              </a:rPr>
              <a:t>https://www.cdc.gov/hai/containment/PPE-Nursing-Homes.html</a:t>
            </a:r>
            <a:endParaRPr lang="en-US" sz="1600" dirty="0">
              <a:solidFill>
                <a:schemeClr val="bg1"/>
              </a:solidFill>
            </a:endParaRPr>
          </a:p>
          <a:p>
            <a:endParaRPr lang="en-US" sz="1600" dirty="0">
              <a:solidFill>
                <a:schemeClr val="bg1"/>
              </a:solidFill>
            </a:endParaRPr>
          </a:p>
          <a:p>
            <a:r>
              <a:rPr lang="en-US" sz="1400" b="1" dirty="0">
                <a:solidFill>
                  <a:schemeClr val="bg1"/>
                </a:solidFill>
              </a:rPr>
              <a:t>FAQS</a:t>
            </a:r>
          </a:p>
          <a:p>
            <a:r>
              <a:rPr lang="en-US" sz="1600" dirty="0">
                <a:solidFill>
                  <a:schemeClr val="bg1"/>
                </a:solidFill>
                <a:hlinkClick r:id="rId5">
                  <a:extLst>
                    <a:ext uri="{A12FA001-AC4F-418D-AE19-62706E023703}">
                      <ahyp:hlinkClr xmlns:ahyp="http://schemas.microsoft.com/office/drawing/2018/hyperlinkcolor" val="tx"/>
                    </a:ext>
                  </a:extLst>
                </a:hlinkClick>
              </a:rPr>
              <a:t>https://www.cdc.gov/hai/containment/faqs.html</a:t>
            </a:r>
            <a:endParaRPr lang="en-US" sz="1600" dirty="0">
              <a:solidFill>
                <a:schemeClr val="bg1"/>
              </a:solidFill>
            </a:endParaRPr>
          </a:p>
          <a:p>
            <a:endParaRPr lang="en-US" sz="1600" b="1" dirty="0">
              <a:solidFill>
                <a:schemeClr val="bg1"/>
              </a:solidFill>
            </a:endParaRPr>
          </a:p>
          <a:p>
            <a:r>
              <a:rPr lang="en-US" sz="1600" b="1" dirty="0">
                <a:solidFill>
                  <a:schemeClr val="bg1"/>
                </a:solidFill>
              </a:rPr>
              <a:t>PowerPoint Presentation by CDC</a:t>
            </a:r>
          </a:p>
          <a:p>
            <a:r>
              <a:rPr lang="en-US" sz="1600" dirty="0">
                <a:solidFill>
                  <a:schemeClr val="bg1"/>
                </a:solidFill>
                <a:hlinkClick r:id="rId6">
                  <a:extLst>
                    <a:ext uri="{A12FA001-AC4F-418D-AE19-62706E023703}">
                      <ahyp:hlinkClr xmlns:ahyp="http://schemas.microsoft.com/office/drawing/2018/hyperlinkcolor" val="tx"/>
                    </a:ext>
                  </a:extLst>
                </a:hlinkClick>
              </a:rPr>
              <a:t>https://view.officeapps.live.com/op/view.aspx?src=https%3A%2F%2Fwww.cdc.gov%2Fhai%2Fpdfs%2Fcontainment%2FEBP-Presentation-July2022.pptx&amp;wdOrigin=BROWSELINK</a:t>
            </a:r>
            <a:endParaRPr lang="en-US" sz="1600" dirty="0">
              <a:solidFill>
                <a:schemeClr val="bg1"/>
              </a:solidFill>
            </a:endParaRPr>
          </a:p>
          <a:p>
            <a:endParaRPr lang="en-US" sz="1600" b="1" dirty="0">
              <a:solidFill>
                <a:schemeClr val="bg1"/>
              </a:solidFill>
            </a:endParaRPr>
          </a:p>
          <a:p>
            <a:r>
              <a:rPr lang="en-US" sz="1600" b="1" dirty="0">
                <a:solidFill>
                  <a:schemeClr val="bg1"/>
                </a:solidFill>
              </a:rPr>
              <a:t>Letter to share with residents and families</a:t>
            </a:r>
          </a:p>
          <a:p>
            <a:r>
              <a:rPr lang="en-US" sz="1600" dirty="0">
                <a:solidFill>
                  <a:schemeClr val="bg1"/>
                </a:solidFill>
                <a:hlinkClick r:id="rId7">
                  <a:extLst>
                    <a:ext uri="{A12FA001-AC4F-418D-AE19-62706E023703}">
                      <ahyp:hlinkClr xmlns:ahyp="http://schemas.microsoft.com/office/drawing/2018/hyperlinkcolor" val="tx"/>
                    </a:ext>
                  </a:extLst>
                </a:hlinkClick>
              </a:rPr>
              <a:t>https://www.cdc.gov/hai/pdfs/containment/Letter-Nursing-Home-Residents-Families-Friends-508.pdf</a:t>
            </a:r>
            <a:endParaRPr lang="en-US" sz="1600" dirty="0">
              <a:solidFill>
                <a:schemeClr val="bg1"/>
              </a:solidFill>
            </a:endParaRPr>
          </a:p>
          <a:p>
            <a:endParaRPr lang="en-US" sz="1600" dirty="0">
              <a:solidFill>
                <a:schemeClr val="bg1"/>
              </a:solidFill>
            </a:endParaRPr>
          </a:p>
          <a:p>
            <a:r>
              <a:rPr lang="en-US" sz="1600" b="1" dirty="0">
                <a:solidFill>
                  <a:schemeClr val="bg1"/>
                </a:solidFill>
              </a:rPr>
              <a:t>Letter to share with staff</a:t>
            </a:r>
          </a:p>
          <a:p>
            <a:r>
              <a:rPr lang="en-US" sz="1600" dirty="0">
                <a:solidFill>
                  <a:schemeClr val="bg1"/>
                </a:solidFill>
                <a:hlinkClick r:id="rId8">
                  <a:extLst>
                    <a:ext uri="{A12FA001-AC4F-418D-AE19-62706E023703}">
                      <ahyp:hlinkClr xmlns:ahyp="http://schemas.microsoft.com/office/drawing/2018/hyperlinkcolor" val="tx"/>
                    </a:ext>
                  </a:extLst>
                </a:hlinkClick>
              </a:rPr>
              <a:t>https://www.cdc.gov/hai/pdfs/containment/Letter-Nursing-Home-Staff-508.pdf</a:t>
            </a:r>
            <a:endParaRPr lang="en-US" sz="1600" dirty="0">
              <a:solidFill>
                <a:schemeClr val="bg1"/>
              </a:solidFill>
            </a:endParaRPr>
          </a:p>
          <a:p>
            <a:endParaRPr lang="en-US" sz="1600" dirty="0">
              <a:solidFill>
                <a:schemeClr val="bg1"/>
              </a:solidFill>
            </a:endParaRPr>
          </a:p>
          <a:p>
            <a:r>
              <a:rPr lang="en-US" sz="1600" b="1" dirty="0">
                <a:solidFill>
                  <a:schemeClr val="bg1"/>
                </a:solidFill>
              </a:rPr>
              <a:t>YouTube Video from CDC on Implementation of Enhanced Barrier Precautions </a:t>
            </a:r>
            <a:r>
              <a:rPr lang="en-US" sz="1600" dirty="0">
                <a:solidFill>
                  <a:schemeClr val="bg1"/>
                </a:solidFill>
                <a:hlinkClick r:id="rId9">
                  <a:extLst>
                    <a:ext uri="{A12FA001-AC4F-418D-AE19-62706E023703}">
                      <ahyp:hlinkClr xmlns:ahyp="http://schemas.microsoft.com/office/drawing/2018/hyperlinkcolor" val="tx"/>
                    </a:ext>
                  </a:extLst>
                </a:hlinkClick>
              </a:rPr>
              <a:t>https://www.youtube.com/watch?v=WD87c4PP6pE&amp;list=PLvrp9iOILTQayOi5lgk08QDgv3GHROtCf&amp;index=23</a:t>
            </a:r>
            <a:endParaRPr lang="en-US" sz="1600" dirty="0">
              <a:solidFill>
                <a:schemeClr val="bg1"/>
              </a:solidFill>
            </a:endParaRPr>
          </a:p>
          <a:p>
            <a:endParaRPr lang="en-US" sz="1600" dirty="0">
              <a:solidFill>
                <a:schemeClr val="bg1"/>
              </a:solidFill>
            </a:endParaRPr>
          </a:p>
          <a:p>
            <a:r>
              <a:rPr lang="en-US" sz="1600" b="1" dirty="0">
                <a:solidFill>
                  <a:schemeClr val="bg1"/>
                </a:solidFill>
              </a:rPr>
              <a:t>Enhanced Barrier Precautions (EBP) Implementation—Observations Tool</a:t>
            </a:r>
          </a:p>
          <a:p>
            <a:r>
              <a:rPr lang="en-US" sz="1600" dirty="0">
                <a:solidFill>
                  <a:schemeClr val="bg1"/>
                </a:solidFill>
                <a:hlinkClick r:id="rId10">
                  <a:extLst>
                    <a:ext uri="{A12FA001-AC4F-418D-AE19-62706E023703}">
                      <ahyp:hlinkClr xmlns:ahyp="http://schemas.microsoft.com/office/drawing/2018/hyperlinkcolor" val="tx"/>
                    </a:ext>
                  </a:extLst>
                </a:hlinkClick>
              </a:rPr>
              <a:t>https://www.cdc.gov/hai/pdfs/containment/Observations-Tool-for-Enhanced-Barrier-Precautions-Implementation-508.pdf</a:t>
            </a:r>
            <a:endParaRPr lang="en-US" sz="1600" dirty="0">
              <a:solidFill>
                <a:schemeClr val="bg1"/>
              </a:solidFill>
            </a:endParaRPr>
          </a:p>
          <a:p>
            <a:endParaRPr lang="en-US" sz="1600" dirty="0">
              <a:solidFill>
                <a:schemeClr val="bg1"/>
              </a:solidFill>
            </a:endParaRPr>
          </a:p>
          <a:p>
            <a:endParaRPr lang="en-US" sz="2000" dirty="0"/>
          </a:p>
          <a:p>
            <a:endParaRPr lang="en-US" sz="2000" dirty="0"/>
          </a:p>
          <a:p>
            <a:endParaRPr lang="en-US" dirty="0"/>
          </a:p>
        </p:txBody>
      </p:sp>
      <p:sp>
        <p:nvSpPr>
          <p:cNvPr id="3" name="TextBox 2">
            <a:extLst>
              <a:ext uri="{FF2B5EF4-FFF2-40B4-BE49-F238E27FC236}">
                <a16:creationId xmlns:a16="http://schemas.microsoft.com/office/drawing/2014/main" id="{7497C33A-9262-0DDC-7525-009183969A24}"/>
              </a:ext>
            </a:extLst>
          </p:cNvPr>
          <p:cNvSpPr txBox="1"/>
          <p:nvPr/>
        </p:nvSpPr>
        <p:spPr>
          <a:xfrm>
            <a:off x="5168347" y="165652"/>
            <a:ext cx="3684105" cy="523220"/>
          </a:xfrm>
          <a:prstGeom prst="rect">
            <a:avLst/>
          </a:prstGeom>
          <a:noFill/>
        </p:spPr>
        <p:txBody>
          <a:bodyPr wrap="square" rtlCol="0">
            <a:spAutoFit/>
          </a:bodyPr>
          <a:lstStyle/>
          <a:p>
            <a:r>
              <a:rPr lang="en-US" sz="2800" b="1" dirty="0">
                <a:solidFill>
                  <a:schemeClr val="bg1"/>
                </a:solidFill>
              </a:rPr>
              <a:t>RESOURCES</a:t>
            </a:r>
          </a:p>
        </p:txBody>
      </p:sp>
    </p:spTree>
    <p:extLst>
      <p:ext uri="{BB962C8B-B14F-4D97-AF65-F5344CB8AC3E}">
        <p14:creationId xmlns:p14="http://schemas.microsoft.com/office/powerpoint/2010/main" val="57994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918C0-A387-49A6-A554-5543137BCA41}"/>
              </a:ext>
            </a:extLst>
          </p:cNvPr>
          <p:cNvSpPr>
            <a:spLocks noGrp="1"/>
          </p:cNvSpPr>
          <p:nvPr>
            <p:ph type="title"/>
          </p:nvPr>
        </p:nvSpPr>
        <p:spPr>
          <a:xfrm>
            <a:off x="8143460" y="4479400"/>
            <a:ext cx="3792168" cy="1397939"/>
          </a:xfrm>
        </p:spPr>
        <p:txBody>
          <a:bodyPr>
            <a:normAutofit fontScale="90000"/>
          </a:bodyPr>
          <a:lstStyle/>
          <a:p>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3600" dirty="0">
                <a:solidFill>
                  <a:schemeClr val="bg1"/>
                </a:solidFill>
              </a:rPr>
              <a:t>Illinois Department </a:t>
            </a:r>
            <a:br>
              <a:rPr lang="en-US" sz="3600" dirty="0">
                <a:solidFill>
                  <a:schemeClr val="bg1"/>
                </a:solidFill>
              </a:rPr>
            </a:br>
            <a:r>
              <a:rPr lang="en-US" sz="3600" dirty="0">
                <a:solidFill>
                  <a:schemeClr val="bg1"/>
                </a:solidFill>
              </a:rPr>
              <a:t>of public health</a:t>
            </a:r>
            <a:br>
              <a:rPr lang="en-US" sz="3600" dirty="0">
                <a:solidFill>
                  <a:schemeClr val="bg1"/>
                </a:solidFill>
              </a:rPr>
            </a:br>
            <a:endParaRPr lang="en-US" sz="3600" dirty="0">
              <a:solidFill>
                <a:schemeClr val="bg1"/>
              </a:solidFill>
            </a:endParaRPr>
          </a:p>
        </p:txBody>
      </p:sp>
      <p:sp>
        <p:nvSpPr>
          <p:cNvPr id="2" name="TextBox 1">
            <a:extLst>
              <a:ext uri="{FF2B5EF4-FFF2-40B4-BE49-F238E27FC236}">
                <a16:creationId xmlns:a16="http://schemas.microsoft.com/office/drawing/2014/main" id="{CF54351F-317F-F4B1-44C6-73075173C478}"/>
              </a:ext>
            </a:extLst>
          </p:cNvPr>
          <p:cNvSpPr txBox="1"/>
          <p:nvPr/>
        </p:nvSpPr>
        <p:spPr>
          <a:xfrm>
            <a:off x="261671" y="628233"/>
            <a:ext cx="4439036" cy="2923877"/>
          </a:xfrm>
          <a:prstGeom prst="rect">
            <a:avLst/>
          </a:prstGeom>
          <a:noFill/>
        </p:spPr>
        <p:txBody>
          <a:bodyPr wrap="none" rtlCol="0">
            <a:spAutoFit/>
          </a:bodyPr>
          <a:lstStyle/>
          <a:p>
            <a:r>
              <a:rPr lang="en-US" sz="4400" b="1" dirty="0">
                <a:solidFill>
                  <a:schemeClr val="bg1"/>
                </a:solidFill>
              </a:rPr>
              <a:t>QUESTIONS?</a:t>
            </a:r>
          </a:p>
          <a:p>
            <a:r>
              <a:rPr lang="en-US" sz="4400" b="1" dirty="0">
                <a:solidFill>
                  <a:schemeClr val="bg1"/>
                </a:solidFill>
              </a:rPr>
              <a:t>	</a:t>
            </a:r>
            <a:r>
              <a:rPr lang="en-US" sz="3200" b="1" dirty="0">
                <a:solidFill>
                  <a:schemeClr val="bg1"/>
                </a:solidFill>
              </a:rPr>
              <a:t>Contact your local </a:t>
            </a:r>
          </a:p>
          <a:p>
            <a:r>
              <a:rPr lang="en-US" sz="3200" b="1" dirty="0">
                <a:solidFill>
                  <a:schemeClr val="bg1"/>
                </a:solidFill>
              </a:rPr>
              <a:t>	health department or</a:t>
            </a:r>
          </a:p>
          <a:p>
            <a:r>
              <a:rPr lang="en-US" sz="3200" b="1" dirty="0">
                <a:solidFill>
                  <a:schemeClr val="bg1"/>
                </a:solidFill>
              </a:rPr>
              <a:t>	regional IDPH</a:t>
            </a:r>
          </a:p>
          <a:p>
            <a:r>
              <a:rPr lang="en-US" sz="3200" b="1" dirty="0">
                <a:solidFill>
                  <a:schemeClr val="bg1"/>
                </a:solidFill>
              </a:rPr>
              <a:t>	infection preventionist</a:t>
            </a:r>
          </a:p>
        </p:txBody>
      </p:sp>
      <p:pic>
        <p:nvPicPr>
          <p:cNvPr id="1026" name="Picture 2" descr="See the source image">
            <a:extLst>
              <a:ext uri="{FF2B5EF4-FFF2-40B4-BE49-F238E27FC236}">
                <a16:creationId xmlns:a16="http://schemas.microsoft.com/office/drawing/2014/main" id="{4F39A96F-DE29-D7A6-BB29-5AB22CFFC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971" y="243728"/>
            <a:ext cx="2917657" cy="4269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238C36-0681-9CF2-3360-6828F4239A17}"/>
              </a:ext>
            </a:extLst>
          </p:cNvPr>
          <p:cNvSpPr txBox="1"/>
          <p:nvPr/>
        </p:nvSpPr>
        <p:spPr>
          <a:xfrm rot="16200000">
            <a:off x="11009303" y="3497895"/>
            <a:ext cx="1842052" cy="276999"/>
          </a:xfrm>
          <a:prstGeom prst="rect">
            <a:avLst/>
          </a:prstGeom>
          <a:noFill/>
        </p:spPr>
        <p:txBody>
          <a:bodyPr wrap="square" rtlCol="0">
            <a:spAutoFit/>
          </a:bodyPr>
          <a:lstStyle/>
          <a:p>
            <a:r>
              <a:rPr lang="en-US" sz="1200" dirty="0"/>
              <a:t>Stock.adode.com</a:t>
            </a:r>
          </a:p>
        </p:txBody>
      </p:sp>
    </p:spTree>
    <p:extLst>
      <p:ext uri="{BB962C8B-B14F-4D97-AF65-F5344CB8AC3E}">
        <p14:creationId xmlns:p14="http://schemas.microsoft.com/office/powerpoint/2010/main" val="320409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9EB7-AD61-4488-B018-D68CD8A5C376}"/>
              </a:ext>
            </a:extLst>
          </p:cNvPr>
          <p:cNvSpPr>
            <a:spLocks noGrp="1"/>
          </p:cNvSpPr>
          <p:nvPr>
            <p:ph type="title"/>
          </p:nvPr>
        </p:nvSpPr>
        <p:spPr>
          <a:xfrm>
            <a:off x="735016" y="524704"/>
            <a:ext cx="9720072" cy="1499616"/>
          </a:xfrm>
        </p:spPr>
        <p:txBody>
          <a:bodyPr/>
          <a:lstStyle/>
          <a:p>
            <a:r>
              <a:rPr lang="en-US" sz="4400" dirty="0">
                <a:solidFill>
                  <a:schemeClr val="bg1"/>
                </a:solidFill>
              </a:rPr>
              <a:t>Colonization</a:t>
            </a:r>
            <a:r>
              <a:rPr lang="en-US" dirty="0">
                <a:solidFill>
                  <a:schemeClr val="bg1"/>
                </a:solidFill>
              </a:rPr>
              <a:t> </a:t>
            </a:r>
          </a:p>
        </p:txBody>
      </p:sp>
      <p:sp>
        <p:nvSpPr>
          <p:cNvPr id="4" name="TextBox 3">
            <a:extLst>
              <a:ext uri="{FF2B5EF4-FFF2-40B4-BE49-F238E27FC236}">
                <a16:creationId xmlns:a16="http://schemas.microsoft.com/office/drawing/2014/main" id="{424CD2B2-8C38-4B63-A876-C859010F4BDB}"/>
              </a:ext>
            </a:extLst>
          </p:cNvPr>
          <p:cNvSpPr txBox="1"/>
          <p:nvPr/>
        </p:nvSpPr>
        <p:spPr>
          <a:xfrm>
            <a:off x="611841" y="1969994"/>
            <a:ext cx="10179424"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bg1"/>
                </a:solidFill>
              </a:rPr>
              <a:t>Microorganisms (e.g., bacteria, fungi) are present on or in the body but are not causing disease.</a:t>
            </a:r>
          </a:p>
          <a:p>
            <a:pPr marL="285750" indent="-285750">
              <a:buFont typeface="Arial" panose="020B0604020202020204" pitchFamily="34" charset="0"/>
              <a:buChar char="•"/>
            </a:pPr>
            <a:endParaRPr lang="en-US" sz="4000" dirty="0">
              <a:solidFill>
                <a:schemeClr val="bg1"/>
              </a:solidFill>
            </a:endParaRPr>
          </a:p>
          <a:p>
            <a:pPr marL="285750" indent="-285750">
              <a:buFont typeface="Arial" panose="020B0604020202020204" pitchFamily="34" charset="0"/>
              <a:buChar char="•"/>
            </a:pPr>
            <a:r>
              <a:rPr lang="en-US" sz="4000" dirty="0">
                <a:solidFill>
                  <a:schemeClr val="bg1"/>
                </a:solidFill>
              </a:rPr>
              <a:t>Bacteria or fungi are present without evidence of infection.</a:t>
            </a:r>
          </a:p>
        </p:txBody>
      </p:sp>
    </p:spTree>
    <p:extLst>
      <p:ext uri="{BB962C8B-B14F-4D97-AF65-F5344CB8AC3E}">
        <p14:creationId xmlns:p14="http://schemas.microsoft.com/office/powerpoint/2010/main" val="290789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5688-C9B0-49D9-99C3-0C8546ECB36E}"/>
              </a:ext>
            </a:extLst>
          </p:cNvPr>
          <p:cNvSpPr>
            <a:spLocks noGrp="1"/>
          </p:cNvSpPr>
          <p:nvPr>
            <p:ph type="title"/>
          </p:nvPr>
        </p:nvSpPr>
        <p:spPr>
          <a:xfrm>
            <a:off x="728293" y="511258"/>
            <a:ext cx="9720072" cy="1499616"/>
          </a:xfrm>
        </p:spPr>
        <p:txBody>
          <a:bodyPr>
            <a:normAutofit/>
          </a:bodyPr>
          <a:lstStyle/>
          <a:p>
            <a:r>
              <a:rPr lang="en-US" sz="4400" dirty="0">
                <a:solidFill>
                  <a:schemeClr val="bg1"/>
                </a:solidFill>
              </a:rPr>
              <a:t>infection</a:t>
            </a:r>
          </a:p>
        </p:txBody>
      </p:sp>
      <p:sp>
        <p:nvSpPr>
          <p:cNvPr id="4" name="TextBox 3">
            <a:extLst>
              <a:ext uri="{FF2B5EF4-FFF2-40B4-BE49-F238E27FC236}">
                <a16:creationId xmlns:a16="http://schemas.microsoft.com/office/drawing/2014/main" id="{EB631674-600A-4C0C-8EDF-7EBD636E9037}"/>
              </a:ext>
            </a:extLst>
          </p:cNvPr>
          <p:cNvSpPr txBox="1"/>
          <p:nvPr/>
        </p:nvSpPr>
        <p:spPr>
          <a:xfrm>
            <a:off x="654334" y="1916206"/>
            <a:ext cx="8249771" cy="5016758"/>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bg1"/>
                </a:solidFill>
              </a:rPr>
              <a:t>Active process where microorganisms (e.g., bacteria, fungi) are causing harm to the body.</a:t>
            </a:r>
          </a:p>
          <a:p>
            <a:endParaRPr lang="en-US" sz="4000" dirty="0">
              <a:solidFill>
                <a:schemeClr val="bg1"/>
              </a:solidFill>
            </a:endParaRPr>
          </a:p>
          <a:p>
            <a:pPr marL="285750" indent="-285750">
              <a:buFont typeface="Arial" panose="020B0604020202020204" pitchFamily="34" charset="0"/>
              <a:buChar char="•"/>
            </a:pPr>
            <a:r>
              <a:rPr lang="en-US" sz="4000" dirty="0">
                <a:solidFill>
                  <a:schemeClr val="bg1"/>
                </a:solidFill>
              </a:rPr>
              <a:t>Bacteria or fungi have grown and the person is displaying symptoms      from them.</a:t>
            </a:r>
          </a:p>
          <a:p>
            <a:pPr marL="285750" indent="-285750">
              <a:buFont typeface="Arial" panose="020B0604020202020204" pitchFamily="34" charset="0"/>
              <a:buChar char="•"/>
            </a:pPr>
            <a:endParaRPr lang="en-US" sz="4000" dirty="0">
              <a:solidFill>
                <a:schemeClr val="bg1"/>
              </a:solidFill>
            </a:endParaRPr>
          </a:p>
        </p:txBody>
      </p:sp>
      <p:pic>
        <p:nvPicPr>
          <p:cNvPr id="3" name="Picture 2">
            <a:extLst>
              <a:ext uri="{FF2B5EF4-FFF2-40B4-BE49-F238E27FC236}">
                <a16:creationId xmlns:a16="http://schemas.microsoft.com/office/drawing/2014/main" id="{534BC18C-BE28-8DBF-5B9E-0B1A7B0366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48167" y="3415822"/>
            <a:ext cx="3817461" cy="2790115"/>
          </a:xfrm>
          <a:prstGeom prst="rect">
            <a:avLst/>
          </a:prstGeom>
        </p:spPr>
      </p:pic>
      <p:sp>
        <p:nvSpPr>
          <p:cNvPr id="5" name="TextBox 4">
            <a:extLst>
              <a:ext uri="{FF2B5EF4-FFF2-40B4-BE49-F238E27FC236}">
                <a16:creationId xmlns:a16="http://schemas.microsoft.com/office/drawing/2014/main" id="{99F60F56-F558-F04A-7AD9-F06C4B18BCDD}"/>
              </a:ext>
            </a:extLst>
          </p:cNvPr>
          <p:cNvSpPr txBox="1"/>
          <p:nvPr/>
        </p:nvSpPr>
        <p:spPr>
          <a:xfrm>
            <a:off x="10561681" y="6176444"/>
            <a:ext cx="1293944" cy="215444"/>
          </a:xfrm>
          <a:prstGeom prst="rect">
            <a:avLst/>
          </a:prstGeom>
          <a:noFill/>
        </p:spPr>
        <p:txBody>
          <a:bodyPr wrap="none" rtlCol="0">
            <a:spAutoFit/>
          </a:bodyPr>
          <a:lstStyle/>
          <a:p>
            <a:r>
              <a:rPr lang="en-US" sz="800" dirty="0"/>
              <a:t>Americansecuritytoday.com</a:t>
            </a:r>
          </a:p>
        </p:txBody>
      </p:sp>
      <p:sp>
        <p:nvSpPr>
          <p:cNvPr id="6" name="TextBox 5">
            <a:extLst>
              <a:ext uri="{FF2B5EF4-FFF2-40B4-BE49-F238E27FC236}">
                <a16:creationId xmlns:a16="http://schemas.microsoft.com/office/drawing/2014/main" id="{3B3E3121-77BF-F0BC-464E-21DD9D8B4A45}"/>
              </a:ext>
            </a:extLst>
          </p:cNvPr>
          <p:cNvSpPr txBox="1"/>
          <p:nvPr/>
        </p:nvSpPr>
        <p:spPr>
          <a:xfrm flipH="1">
            <a:off x="7855083" y="3059668"/>
            <a:ext cx="4259095" cy="369332"/>
          </a:xfrm>
          <a:prstGeom prst="rect">
            <a:avLst/>
          </a:prstGeom>
          <a:noFill/>
        </p:spPr>
        <p:txBody>
          <a:bodyPr wrap="square" rtlCol="0">
            <a:spAutoFit/>
          </a:bodyPr>
          <a:lstStyle/>
          <a:p>
            <a:r>
              <a:rPr lang="en-US" dirty="0">
                <a:solidFill>
                  <a:schemeClr val="bg1"/>
                </a:solidFill>
              </a:rPr>
              <a:t>Carbapenem-resistant </a:t>
            </a:r>
            <a:r>
              <a:rPr lang="en-US" i="1" dirty="0">
                <a:solidFill>
                  <a:schemeClr val="bg1"/>
                </a:solidFill>
              </a:rPr>
              <a:t>enterobacteriaceae</a:t>
            </a:r>
          </a:p>
        </p:txBody>
      </p:sp>
    </p:spTree>
    <p:extLst>
      <p:ext uri="{BB962C8B-B14F-4D97-AF65-F5344CB8AC3E}">
        <p14:creationId xmlns:p14="http://schemas.microsoft.com/office/powerpoint/2010/main" val="6843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1034-2B00-D54B-A71A-E20DD756EFE1}"/>
              </a:ext>
            </a:extLst>
          </p:cNvPr>
          <p:cNvSpPr>
            <a:spLocks noGrp="1"/>
          </p:cNvSpPr>
          <p:nvPr>
            <p:ph type="title"/>
          </p:nvPr>
        </p:nvSpPr>
        <p:spPr>
          <a:xfrm>
            <a:off x="885181" y="279323"/>
            <a:ext cx="9720072" cy="1499616"/>
          </a:xfrm>
        </p:spPr>
        <p:txBody>
          <a:bodyPr>
            <a:normAutofit/>
          </a:bodyPr>
          <a:lstStyle/>
          <a:p>
            <a:r>
              <a:rPr lang="en-US" sz="4400" dirty="0"/>
              <a:t>Standard Precautions </a:t>
            </a:r>
          </a:p>
        </p:txBody>
      </p:sp>
      <p:sp>
        <p:nvSpPr>
          <p:cNvPr id="3" name="Content Placeholder 2">
            <a:extLst>
              <a:ext uri="{FF2B5EF4-FFF2-40B4-BE49-F238E27FC236}">
                <a16:creationId xmlns:a16="http://schemas.microsoft.com/office/drawing/2014/main" id="{B1AF763F-B87F-04FA-71D8-9F432F267ACC}"/>
              </a:ext>
            </a:extLst>
          </p:cNvPr>
          <p:cNvSpPr>
            <a:spLocks noGrp="1"/>
          </p:cNvSpPr>
          <p:nvPr>
            <p:ph idx="1"/>
          </p:nvPr>
        </p:nvSpPr>
        <p:spPr>
          <a:xfrm>
            <a:off x="530772" y="1902372"/>
            <a:ext cx="10428891" cy="4569898"/>
          </a:xfrm>
        </p:spPr>
        <p:txBody>
          <a:bodyPr>
            <a:normAutofit fontScale="77500" lnSpcReduction="20000"/>
          </a:bodyPr>
          <a:lstStyle/>
          <a:p>
            <a:r>
              <a:rPr lang="en-US" sz="2800" b="1" i="1" dirty="0"/>
              <a:t>A group of infection prevention practices that apply to all patients</a:t>
            </a:r>
            <a:r>
              <a:rPr lang="en-US" sz="2800" dirty="0"/>
              <a:t>, regardless of suspected or confirmed infection status, in any setting in which health care is delivered. </a:t>
            </a:r>
          </a:p>
          <a:p>
            <a:r>
              <a:rPr lang="en-US" sz="2800" dirty="0"/>
              <a:t>Standard Precautions are based on the principle that all blood, body fluids, secretions, and excretions (except sweat) may contain transmissible infectious agents. </a:t>
            </a:r>
          </a:p>
          <a:p>
            <a:pPr marL="0" indent="0">
              <a:buNone/>
            </a:pPr>
            <a:endParaRPr lang="en-US" sz="2800" dirty="0"/>
          </a:p>
          <a:p>
            <a:pPr lvl="5">
              <a:buFont typeface="Wingdings" panose="05000000000000000000" pitchFamily="2" charset="2"/>
              <a:buChar char="§"/>
            </a:pPr>
            <a:r>
              <a:rPr lang="en-US" sz="2800" dirty="0"/>
              <a:t>Hand hygiene</a:t>
            </a:r>
          </a:p>
          <a:p>
            <a:pPr lvl="5">
              <a:buFont typeface="Wingdings" panose="05000000000000000000" pitchFamily="2" charset="2"/>
              <a:buChar char="§"/>
            </a:pPr>
            <a:r>
              <a:rPr lang="en-US" sz="3300" dirty="0">
                <a:solidFill>
                  <a:srgbClr val="FF0000"/>
                </a:solidFill>
              </a:rPr>
              <a:t>Use of personal protective equipment (e.g., gown, gloves, masks, eyewear)</a:t>
            </a:r>
          </a:p>
          <a:p>
            <a:pPr lvl="5">
              <a:buFont typeface="Wingdings" panose="05000000000000000000" pitchFamily="2" charset="2"/>
              <a:buChar char="§"/>
            </a:pPr>
            <a:r>
              <a:rPr lang="en-US" sz="2800" dirty="0"/>
              <a:t>Respiratory hygiene / cough etiquette</a:t>
            </a:r>
          </a:p>
          <a:p>
            <a:pPr lvl="5">
              <a:buFont typeface="Wingdings" panose="05000000000000000000" pitchFamily="2" charset="2"/>
              <a:buChar char="§"/>
            </a:pPr>
            <a:r>
              <a:rPr lang="en-US" sz="2800" dirty="0"/>
              <a:t>Sharps safety (engineering and work practice controls)</a:t>
            </a:r>
          </a:p>
          <a:p>
            <a:pPr lvl="5">
              <a:buFont typeface="Wingdings" panose="05000000000000000000" pitchFamily="2" charset="2"/>
              <a:buChar char="§"/>
            </a:pPr>
            <a:r>
              <a:rPr lang="en-US" sz="2800" dirty="0"/>
              <a:t>Safe injection practices (i.e., aseptic technique for parenteral medications)</a:t>
            </a:r>
          </a:p>
          <a:p>
            <a:pPr lvl="5">
              <a:buFont typeface="Wingdings" panose="05000000000000000000" pitchFamily="2" charset="2"/>
              <a:buChar char="§"/>
            </a:pPr>
            <a:r>
              <a:rPr lang="en-US" sz="2800" dirty="0"/>
              <a:t>Sterile instruments and devices</a:t>
            </a:r>
          </a:p>
          <a:p>
            <a:pPr lvl="5">
              <a:buFont typeface="Wingdings" panose="05000000000000000000" pitchFamily="2" charset="2"/>
              <a:buChar char="§"/>
            </a:pPr>
            <a:r>
              <a:rPr lang="en-US" sz="2800" dirty="0"/>
              <a:t>Clean and disinfected environmental surfaces</a:t>
            </a:r>
          </a:p>
        </p:txBody>
      </p:sp>
      <p:pic>
        <p:nvPicPr>
          <p:cNvPr id="4" name="Picture 3">
            <a:extLst>
              <a:ext uri="{FF2B5EF4-FFF2-40B4-BE49-F238E27FC236}">
                <a16:creationId xmlns:a16="http://schemas.microsoft.com/office/drawing/2014/main" id="{EEE8643F-D175-908C-356C-00453991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047" y="194907"/>
            <a:ext cx="2085361" cy="1584032"/>
          </a:xfrm>
          <a:prstGeom prst="rect">
            <a:avLst/>
          </a:prstGeom>
        </p:spPr>
      </p:pic>
    </p:spTree>
    <p:extLst>
      <p:ext uri="{BB962C8B-B14F-4D97-AF65-F5344CB8AC3E}">
        <p14:creationId xmlns:p14="http://schemas.microsoft.com/office/powerpoint/2010/main" val="48468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7AA0-0906-5D3B-CAA6-43F41AFDD058}"/>
              </a:ext>
            </a:extLst>
          </p:cNvPr>
          <p:cNvSpPr>
            <a:spLocks noGrp="1"/>
          </p:cNvSpPr>
          <p:nvPr>
            <p:ph type="title"/>
          </p:nvPr>
        </p:nvSpPr>
        <p:spPr>
          <a:xfrm>
            <a:off x="283997" y="610616"/>
            <a:ext cx="7756801" cy="631150"/>
          </a:xfrm>
        </p:spPr>
        <p:txBody>
          <a:bodyPr/>
          <a:lstStyle/>
          <a:p>
            <a:r>
              <a:rPr lang="en-US" sz="4400" dirty="0">
                <a:solidFill>
                  <a:schemeClr val="bg1"/>
                </a:solidFill>
              </a:rPr>
              <a:t>Personal protective equipment (PPE)</a:t>
            </a:r>
          </a:p>
        </p:txBody>
      </p:sp>
      <p:sp>
        <p:nvSpPr>
          <p:cNvPr id="4" name="Text Placeholder 3">
            <a:extLst>
              <a:ext uri="{FF2B5EF4-FFF2-40B4-BE49-F238E27FC236}">
                <a16:creationId xmlns:a16="http://schemas.microsoft.com/office/drawing/2014/main" id="{75E2B3F7-79BF-0B00-7100-23B5468BF9CE}"/>
              </a:ext>
            </a:extLst>
          </p:cNvPr>
          <p:cNvSpPr>
            <a:spLocks noGrp="1"/>
          </p:cNvSpPr>
          <p:nvPr>
            <p:ph type="body" sz="half" idx="2"/>
          </p:nvPr>
        </p:nvSpPr>
        <p:spPr>
          <a:xfrm>
            <a:off x="517621" y="1821891"/>
            <a:ext cx="11674379" cy="5405719"/>
          </a:xfrm>
        </p:spPr>
        <p:txBody>
          <a:bodyPr>
            <a:normAutofit/>
          </a:bodyPr>
          <a:lstStyle/>
          <a:p>
            <a:r>
              <a:rPr lang="en-US" sz="3200" b="1" i="1" dirty="0">
                <a:solidFill>
                  <a:schemeClr val="bg1"/>
                </a:solidFill>
              </a:rPr>
              <a:t>Use of PPE is based on the staff interaction with residents and the potential for exposure to blood, body fluid, or pathogens </a:t>
            </a:r>
            <a:r>
              <a:rPr lang="en-US" sz="3200" dirty="0">
                <a:solidFill>
                  <a:schemeClr val="bg1"/>
                </a:solidFill>
              </a:rPr>
              <a:t>(e.g., gloves are worn when contact with blood, body fluids, mucous membranes, non-intact skin, or potentially contaminated surfaces or equipment are anticipated). </a:t>
            </a:r>
          </a:p>
        </p:txBody>
      </p:sp>
    </p:spTree>
    <p:extLst>
      <p:ext uri="{BB962C8B-B14F-4D97-AF65-F5344CB8AC3E}">
        <p14:creationId xmlns:p14="http://schemas.microsoft.com/office/powerpoint/2010/main" val="187228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BA5BC-530D-2AA2-E9E5-A07BCD08306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314333" y="384048"/>
            <a:ext cx="1651078" cy="1369783"/>
          </a:xfrm>
          <a:prstGeom prst="rect">
            <a:avLst/>
          </a:prstGeom>
        </p:spPr>
      </p:pic>
      <p:sp>
        <p:nvSpPr>
          <p:cNvPr id="2" name="Title 1">
            <a:extLst>
              <a:ext uri="{FF2B5EF4-FFF2-40B4-BE49-F238E27FC236}">
                <a16:creationId xmlns:a16="http://schemas.microsoft.com/office/drawing/2014/main" id="{87EDBA88-9212-A395-D9D8-4227388E6CC6}"/>
              </a:ext>
            </a:extLst>
          </p:cNvPr>
          <p:cNvSpPr>
            <a:spLocks noGrp="1"/>
          </p:cNvSpPr>
          <p:nvPr>
            <p:ph type="title"/>
          </p:nvPr>
        </p:nvSpPr>
        <p:spPr/>
        <p:txBody>
          <a:bodyPr>
            <a:normAutofit fontScale="90000"/>
          </a:bodyPr>
          <a:lstStyle/>
          <a:p>
            <a:r>
              <a:rPr lang="en-US" dirty="0">
                <a:solidFill>
                  <a:schemeClr val="bg1"/>
                </a:solidFill>
              </a:rPr>
              <a:t>Why Enhanced </a:t>
            </a:r>
            <a:br>
              <a:rPr lang="en-US" dirty="0">
                <a:solidFill>
                  <a:schemeClr val="bg1"/>
                </a:solidFill>
              </a:rPr>
            </a:br>
            <a:r>
              <a:rPr lang="en-US" dirty="0">
                <a:solidFill>
                  <a:schemeClr val="bg1"/>
                </a:solidFill>
              </a:rPr>
              <a:t>Barrier Precautions?</a:t>
            </a:r>
            <a:br>
              <a:rPr lang="en-US" dirty="0"/>
            </a:br>
            <a:endParaRPr lang="en-US" dirty="0"/>
          </a:p>
        </p:txBody>
      </p:sp>
      <p:sp>
        <p:nvSpPr>
          <p:cNvPr id="3" name="Content Placeholder 2">
            <a:extLst>
              <a:ext uri="{FF2B5EF4-FFF2-40B4-BE49-F238E27FC236}">
                <a16:creationId xmlns:a16="http://schemas.microsoft.com/office/drawing/2014/main" id="{2B8C1FF9-D3BC-7F6A-B2FF-F662B0FA5924}"/>
              </a:ext>
            </a:extLst>
          </p:cNvPr>
          <p:cNvSpPr>
            <a:spLocks noGrp="1"/>
          </p:cNvSpPr>
          <p:nvPr>
            <p:ph idx="1"/>
          </p:nvPr>
        </p:nvSpPr>
        <p:spPr>
          <a:xfrm>
            <a:off x="1024128" y="2286000"/>
            <a:ext cx="9720073" cy="4187952"/>
          </a:xfrm>
        </p:spPr>
        <p:txBody>
          <a:bodyPr>
            <a:normAutofit/>
          </a:bodyPr>
          <a:lstStyle/>
          <a:p>
            <a:pPr>
              <a:buFont typeface="Wingdings" panose="05000000000000000000" pitchFamily="2" charset="2"/>
              <a:buChar char="§"/>
            </a:pPr>
            <a:r>
              <a:rPr lang="en-US" sz="2800" dirty="0">
                <a:solidFill>
                  <a:schemeClr val="bg1"/>
                </a:solidFill>
              </a:rPr>
              <a:t>Contact Precautions alone has failed to control the transmission of multidrug-resistant organisms in nursing homes.</a:t>
            </a:r>
          </a:p>
          <a:p>
            <a:pPr>
              <a:buFont typeface="Wingdings" panose="05000000000000000000" pitchFamily="2" charset="2"/>
              <a:buChar char="§"/>
            </a:pPr>
            <a:r>
              <a:rPr lang="en-US" sz="2800" dirty="0">
                <a:solidFill>
                  <a:schemeClr val="bg1"/>
                </a:solidFill>
              </a:rPr>
              <a:t>Facilities need an approach to gown/glove use that is less restrictive than Contact Precautions and can be sustained for prolonger periods of time.</a:t>
            </a:r>
          </a:p>
          <a:p>
            <a:pPr>
              <a:buFont typeface="Wingdings" panose="05000000000000000000" pitchFamily="2" charset="2"/>
              <a:buChar char="§"/>
            </a:pPr>
            <a:r>
              <a:rPr lang="en-US" sz="2800" dirty="0">
                <a:solidFill>
                  <a:schemeClr val="bg1"/>
                </a:solidFill>
              </a:rPr>
              <a:t>A category of TBP that balances “patient-centered care” and “risk.”</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127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0EAAC-5FB6-9FD3-A6F9-D16FF8039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663" y="224376"/>
            <a:ext cx="8155212" cy="4363465"/>
          </a:xfrm>
          <a:prstGeom prst="rect">
            <a:avLst/>
          </a:prstGeom>
          <a:ln w="53975">
            <a:solidFill>
              <a:schemeClr val="bg1"/>
            </a:solidFill>
          </a:ln>
        </p:spPr>
      </p:pic>
      <p:pic>
        <p:nvPicPr>
          <p:cNvPr id="5" name="Picture 4">
            <a:extLst>
              <a:ext uri="{FF2B5EF4-FFF2-40B4-BE49-F238E27FC236}">
                <a16:creationId xmlns:a16="http://schemas.microsoft.com/office/drawing/2014/main" id="{6518C054-DAE4-C014-CDC2-F953A1D80F25}"/>
              </a:ext>
            </a:extLst>
          </p:cNvPr>
          <p:cNvPicPr>
            <a:picLocks noChangeAspect="1"/>
          </p:cNvPicPr>
          <p:nvPr/>
        </p:nvPicPr>
        <p:blipFill>
          <a:blip r:embed="rId4"/>
          <a:stretch>
            <a:fillRect/>
          </a:stretch>
        </p:blipFill>
        <p:spPr>
          <a:xfrm>
            <a:off x="9656869" y="4606742"/>
            <a:ext cx="2269004" cy="487505"/>
          </a:xfrm>
          <a:prstGeom prst="rect">
            <a:avLst/>
          </a:prstGeom>
        </p:spPr>
      </p:pic>
      <p:sp>
        <p:nvSpPr>
          <p:cNvPr id="2" name="TextBox 1">
            <a:extLst>
              <a:ext uri="{FF2B5EF4-FFF2-40B4-BE49-F238E27FC236}">
                <a16:creationId xmlns:a16="http://schemas.microsoft.com/office/drawing/2014/main" id="{1150F17C-07F4-1033-BE6D-B7594D84BEDF}"/>
              </a:ext>
            </a:extLst>
          </p:cNvPr>
          <p:cNvSpPr txBox="1"/>
          <p:nvPr/>
        </p:nvSpPr>
        <p:spPr>
          <a:xfrm>
            <a:off x="242025" y="1921789"/>
            <a:ext cx="3409627" cy="4308872"/>
          </a:xfrm>
          <a:prstGeom prst="rect">
            <a:avLst/>
          </a:prstGeom>
          <a:noFill/>
        </p:spPr>
        <p:txBody>
          <a:bodyPr wrap="square" rtlCol="0">
            <a:spAutoFit/>
          </a:bodyPr>
          <a:lstStyle/>
          <a:p>
            <a:r>
              <a:rPr lang="en-US" sz="3200" dirty="0"/>
              <a:t>How do we know Contact Precautions alone has failed</a:t>
            </a:r>
          </a:p>
          <a:p>
            <a:r>
              <a:rPr lang="en-US" sz="3200" dirty="0"/>
              <a:t>to control the transmission of multidrug-resistant organisms in </a:t>
            </a:r>
          </a:p>
          <a:p>
            <a:r>
              <a:rPr lang="en-US" sz="3200" dirty="0"/>
              <a:t>nursing homes?</a:t>
            </a:r>
          </a:p>
          <a:p>
            <a:endParaRPr lang="en-US" dirty="0"/>
          </a:p>
        </p:txBody>
      </p:sp>
      <p:pic>
        <p:nvPicPr>
          <p:cNvPr id="3" name="Picture 2">
            <a:extLst>
              <a:ext uri="{FF2B5EF4-FFF2-40B4-BE49-F238E27FC236}">
                <a16:creationId xmlns:a16="http://schemas.microsoft.com/office/drawing/2014/main" id="{2635D099-A25A-A6B3-3E8F-64F6B3115C75}"/>
              </a:ext>
            </a:extLst>
          </p:cNvPr>
          <p:cNvPicPr>
            <a:picLocks noChangeAspect="1"/>
          </p:cNvPicPr>
          <p:nvPr/>
        </p:nvPicPr>
        <p:blipFill>
          <a:blip r:embed="rId5"/>
          <a:stretch>
            <a:fillRect/>
          </a:stretch>
        </p:blipFill>
        <p:spPr>
          <a:xfrm>
            <a:off x="4036788" y="4823042"/>
            <a:ext cx="1987468" cy="1987468"/>
          </a:xfrm>
          <a:prstGeom prst="rect">
            <a:avLst/>
          </a:prstGeom>
        </p:spPr>
      </p:pic>
      <p:sp>
        <p:nvSpPr>
          <p:cNvPr id="9" name="Left Brace 8">
            <a:extLst>
              <a:ext uri="{FF2B5EF4-FFF2-40B4-BE49-F238E27FC236}">
                <a16:creationId xmlns:a16="http://schemas.microsoft.com/office/drawing/2014/main" id="{F028D326-971D-5B7F-62BE-E471C593467B}"/>
              </a:ext>
            </a:extLst>
          </p:cNvPr>
          <p:cNvSpPr/>
          <p:nvPr/>
        </p:nvSpPr>
        <p:spPr>
          <a:xfrm>
            <a:off x="6503861" y="1988002"/>
            <a:ext cx="790414" cy="1553360"/>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475D77CC-4BE4-F866-909E-D2D4658E1040}"/>
              </a:ext>
            </a:extLst>
          </p:cNvPr>
          <p:cNvSpPr/>
          <p:nvPr/>
        </p:nvSpPr>
        <p:spPr>
          <a:xfrm rot="1775199">
            <a:off x="5861176" y="2924528"/>
            <a:ext cx="484632" cy="250522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Brace 10">
            <a:extLst>
              <a:ext uri="{FF2B5EF4-FFF2-40B4-BE49-F238E27FC236}">
                <a16:creationId xmlns:a16="http://schemas.microsoft.com/office/drawing/2014/main" id="{44677405-42D4-A91C-35C7-DA86E7338B02}"/>
              </a:ext>
            </a:extLst>
          </p:cNvPr>
          <p:cNvSpPr/>
          <p:nvPr/>
        </p:nvSpPr>
        <p:spPr>
          <a:xfrm>
            <a:off x="11089038" y="1627322"/>
            <a:ext cx="725837" cy="2177512"/>
          </a:xfrm>
          <a:prstGeom prst="rightBrace">
            <a:avLst/>
          </a:prstGeom>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6C51D70F-8DD3-5DA0-0150-18FAA281C354}"/>
              </a:ext>
            </a:extLst>
          </p:cNvPr>
          <p:cNvSpPr/>
          <p:nvPr/>
        </p:nvSpPr>
        <p:spPr>
          <a:xfrm rot="3976738">
            <a:off x="8413070" y="2283842"/>
            <a:ext cx="374041" cy="546271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80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2751</Words>
  <Application>Microsoft Office PowerPoint</Application>
  <PresentationFormat>Widescreen</PresentationFormat>
  <Paragraphs>328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Tw Cen MT</vt:lpstr>
      <vt:lpstr>Tw Cen MT Condensed</vt:lpstr>
      <vt:lpstr>Wingdings</vt:lpstr>
      <vt:lpstr>Wingdings 3</vt:lpstr>
      <vt:lpstr>Integral</vt:lpstr>
      <vt:lpstr> Implementing  personal protective equipment In nursing homes To prevent the spread of  Extensively drug-resistant organisms (XDROs) &amp; Multidrug resistant organisms (MDROs)  </vt:lpstr>
      <vt:lpstr>PowerPoint Presentation</vt:lpstr>
      <vt:lpstr>A review of the basics</vt:lpstr>
      <vt:lpstr>Colonization </vt:lpstr>
      <vt:lpstr>infection</vt:lpstr>
      <vt:lpstr>Standard Precautions </vt:lpstr>
      <vt:lpstr>Personal protective equipment (PPE)</vt:lpstr>
      <vt:lpstr>Why Enhanced  Barrier Precautions? </vt:lpstr>
      <vt:lpstr>PowerPoint Presentation</vt:lpstr>
      <vt:lpstr>Why has contact precautions failed to stop the spread of MDROs?</vt:lpstr>
      <vt:lpstr>PowerPoint Presentation</vt:lpstr>
      <vt:lpstr>Transmission-based precautions</vt:lpstr>
      <vt:lpstr>Transmission-based precautions</vt:lpstr>
      <vt:lpstr>Enhanced barrier precautions (EBP)</vt:lpstr>
      <vt:lpstr>What are enhanced barrier precautions (EBP)?</vt:lpstr>
      <vt:lpstr>What are High-contact resident care activities</vt:lpstr>
      <vt:lpstr>Enhanced barrier precautions-- what’s required?   </vt:lpstr>
      <vt:lpstr>Contact precautions (CP)</vt:lpstr>
      <vt:lpstr>“old”Contact precautions vs. “new” contact Precautions</vt:lpstr>
      <vt:lpstr>The “old” contact precautions</vt:lpstr>
      <vt:lpstr>The “new” contact precautions</vt:lpstr>
      <vt:lpstr>PowerPoint Presentation</vt:lpstr>
      <vt:lpstr>Contact precautions--What’s required?</vt:lpstr>
      <vt:lpstr>Determining what TYPE OF Transmission-based precautionS to use</vt:lpstr>
      <vt:lpstr>Cdc Recommendations for EBP</vt:lpstr>
      <vt:lpstr>Determining the type of precautions to use</vt:lpstr>
      <vt:lpstr>Pathogen-based Approach</vt:lpstr>
      <vt:lpstr>Risk-based approach</vt:lpstr>
      <vt:lpstr>Wounds requiring a dressing  What type of wounds are we talking about? </vt:lpstr>
      <vt:lpstr>Indwelling medical devices  What type of medical devices are we talking about?</vt:lpstr>
      <vt:lpstr>How to implement EBP </vt:lpstr>
      <vt:lpstr>PowerPoint Presentation</vt:lpstr>
      <vt:lpstr>    Illinois Department  of public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2024-01-29T22:31:10Z</dcterms:created>
  <dcterms:modified xsi:type="dcterms:W3CDTF">2024-01-29T22:31:22Z</dcterms:modified>
</cp:coreProperties>
</file>